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8" r:id="rId12"/>
    <p:sldId id="2147478729" r:id="rId13"/>
    <p:sldId id="26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EO+0HaeljTX60YWJFrJLQJsjC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E4B27-8EB9-4F40-8FC1-152917B7C12B}">
  <a:tblStyle styleId="{061E4B27-8EB9-4F40-8FC1-152917B7C12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a:tcStyle>
        <a:tcBdr/>
        <a:fill>
          <a:solidFill>
            <a:srgbClr val="CACADA"/>
          </a:solidFill>
        </a:fill>
      </a:tcStyle>
    </a:band1H>
    <a:band2H>
      <a:tcTxStyle/>
      <a:tcStyle>
        <a:tcBdr/>
      </a:tcStyle>
    </a:band2H>
    <a:band1V>
      <a:tcTxStyle/>
      <a:tcStyle>
        <a:tcBdr/>
        <a:fill>
          <a:solidFill>
            <a:srgbClr val="CACAD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704"/>
  </p:normalViewPr>
  <p:slideViewPr>
    <p:cSldViewPr snapToGrid="0">
      <p:cViewPr varScale="1">
        <p:scale>
          <a:sx n="105" d="100"/>
          <a:sy n="105"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3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 + image">
  <p:cSld name="Two column + image">
    <p:spTree>
      <p:nvGrpSpPr>
        <p:cNvPr id="1" name="Shape 16"/>
        <p:cNvGrpSpPr/>
        <p:nvPr/>
      </p:nvGrpSpPr>
      <p:grpSpPr>
        <a:xfrm>
          <a:off x="0" y="0"/>
          <a:ext cx="0" cy="0"/>
          <a:chOff x="0" y="0"/>
          <a:chExt cx="0" cy="0"/>
        </a:xfrm>
      </p:grpSpPr>
      <p:sp>
        <p:nvSpPr>
          <p:cNvPr id="17" name="Google Shape;17;p21"/>
          <p:cNvSpPr>
            <a:spLocks noGrp="1"/>
          </p:cNvSpPr>
          <p:nvPr>
            <p:ph type="pic" idx="2"/>
          </p:nvPr>
        </p:nvSpPr>
        <p:spPr>
          <a:xfrm>
            <a:off x="8303691" y="1416053"/>
            <a:ext cx="3436199" cy="4605867"/>
          </a:xfrm>
          <a:prstGeom prst="rect">
            <a:avLst/>
          </a:prstGeom>
          <a:solidFill>
            <a:srgbClr val="F2F2F2"/>
          </a:solidFill>
          <a:ln>
            <a:noFill/>
          </a:ln>
        </p:spPr>
      </p:sp>
      <p:sp>
        <p:nvSpPr>
          <p:cNvPr id="18" name="Google Shape;18;p21"/>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432005" y="1416671"/>
            <a:ext cx="3456319"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sp>
        <p:nvSpPr>
          <p:cNvPr id="20" name="Google Shape;20;p21"/>
          <p:cNvSpPr txBox="1">
            <a:spLocks noGrp="1"/>
          </p:cNvSpPr>
          <p:nvPr>
            <p:ph type="body" idx="3"/>
          </p:nvPr>
        </p:nvSpPr>
        <p:spPr>
          <a:xfrm>
            <a:off x="4368800" y="1416671"/>
            <a:ext cx="3456000"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grpSp>
        <p:nvGrpSpPr>
          <p:cNvPr id="21" name="Google Shape;21;p21"/>
          <p:cNvGrpSpPr/>
          <p:nvPr/>
        </p:nvGrpSpPr>
        <p:grpSpPr>
          <a:xfrm>
            <a:off x="12275233" y="2"/>
            <a:ext cx="2706315" cy="1921926"/>
            <a:chOff x="3528102" y="847657"/>
            <a:chExt cx="2029736" cy="1441445"/>
          </a:xfrm>
        </p:grpSpPr>
        <p:sp>
          <p:nvSpPr>
            <p:cNvPr id="22" name="Google Shape;22;p21"/>
            <p:cNvSpPr/>
            <p:nvPr/>
          </p:nvSpPr>
          <p:spPr>
            <a:xfrm>
              <a:off x="3528102" y="847657"/>
              <a:ext cx="2029736" cy="144144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a:p>
          </p:txBody>
        </p:sp>
        <p:grpSp>
          <p:nvGrpSpPr>
            <p:cNvPr id="23" name="Google Shape;23;p21"/>
            <p:cNvGrpSpPr/>
            <p:nvPr/>
          </p:nvGrpSpPr>
          <p:grpSpPr>
            <a:xfrm>
              <a:off x="3568059" y="1907313"/>
              <a:ext cx="1038536" cy="360283"/>
              <a:chOff x="4736026" y="-3144621"/>
              <a:chExt cx="1698109" cy="589139"/>
            </a:xfrm>
          </p:grpSpPr>
          <p:pic>
            <p:nvPicPr>
              <p:cNvPr id="24" name="Google Shape;24;p21"/>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25" name="Google Shape;25;p21"/>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
        <p:nvSpPr>
          <p:cNvPr id="26" name="Google Shape;26;p21"/>
          <p:cNvSpPr/>
          <p:nvPr/>
        </p:nvSpPr>
        <p:spPr>
          <a:xfrm>
            <a:off x="12275240" y="2853769"/>
            <a:ext cx="2707513" cy="1934325"/>
          </a:xfrm>
          <a:prstGeom prst="rect">
            <a:avLst/>
          </a:prstGeom>
          <a:solidFill>
            <a:srgbClr val="FFFFFF"/>
          </a:solidFill>
          <a:ln>
            <a:noFill/>
          </a:ln>
        </p:spPr>
        <p:txBody>
          <a:bodyPr spcFirstLastPara="1" wrap="square" lIns="42125" tIns="42125" rIns="42125" bIns="42125" anchor="t" anchorCtr="0">
            <a:spAutoFit/>
          </a:bodyPr>
          <a:lstStyle/>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Image placeholders</a:t>
            </a:r>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This layout is set with a picture placeholder for photography. To insert an image: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‘picture placeholder icon’</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Navigate to the file and insert</a:t>
            </a:r>
            <a:endParaRPr/>
          </a:p>
          <a:p>
            <a:pPr marL="0" marR="0" lvl="0" indent="0" algn="l" rtl="0">
              <a:lnSpc>
                <a:spcPct val="100000"/>
              </a:lnSpc>
              <a:spcBef>
                <a:spcPts val="0"/>
              </a:spcBef>
              <a:spcAft>
                <a:spcPts val="0"/>
              </a:spcAft>
              <a:buClr>
                <a:srgbClr val="000000"/>
              </a:buClr>
              <a:buSzPts val="601"/>
              <a:buFont typeface="Arial"/>
              <a:buNone/>
            </a:pPr>
            <a:r>
              <a:rPr lang="en-US" sz="601" b="1" i="0" u="none" strike="noStrike" cap="none">
                <a:solidFill>
                  <a:srgbClr val="000000"/>
                </a:solidFill>
                <a:latin typeface="Calibri"/>
                <a:ea typeface="Calibri"/>
                <a:cs typeface="Calibri"/>
                <a:sym typeface="Calibri"/>
              </a:rPr>
              <a:t>Updating image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image you wish to change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Delete the image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Follow the steps as above to insert an image</a:t>
            </a:r>
            <a:endParaRPr/>
          </a:p>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Cropping image</a:t>
            </a:r>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When the image is inserted it may not automatically show the part of the image you want. To change what is shown:</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image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Go to ‘Format’ tab</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‘Crop’</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You can now move the image within the placeholder.</a:t>
            </a:r>
            <a:endParaRPr/>
          </a:p>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Resizing image</a:t>
            </a:r>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If the shape of the image resizes too small or big, you can reset the placeholder by:</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Right-click on the page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‘reset slide’ (note: Using this action will reset all of the manual formatting on the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message">
  <p:cSld name="Key message">
    <p:spTree>
      <p:nvGrpSpPr>
        <p:cNvPr id="1" name="Shape 27"/>
        <p:cNvGrpSpPr/>
        <p:nvPr/>
      </p:nvGrpSpPr>
      <p:grpSpPr>
        <a:xfrm>
          <a:off x="0" y="0"/>
          <a:ext cx="0" cy="0"/>
          <a:chOff x="0" y="0"/>
          <a:chExt cx="0" cy="0"/>
        </a:xfrm>
      </p:grpSpPr>
      <p:sp>
        <p:nvSpPr>
          <p:cNvPr id="28" name="Google Shape;28;p22"/>
          <p:cNvSpPr txBox="1">
            <a:spLocks noGrp="1"/>
          </p:cNvSpPr>
          <p:nvPr>
            <p:ph type="body" idx="1"/>
          </p:nvPr>
        </p:nvSpPr>
        <p:spPr>
          <a:xfrm>
            <a:off x="430377" y="1424520"/>
            <a:ext cx="7392828"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sp>
        <p:nvSpPr>
          <p:cNvPr id="29" name="Google Shape;29;p22"/>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0" name="Google Shape;30;p22"/>
          <p:cNvGrpSpPr/>
          <p:nvPr/>
        </p:nvGrpSpPr>
        <p:grpSpPr>
          <a:xfrm>
            <a:off x="12275233" y="2"/>
            <a:ext cx="2706315" cy="1921926"/>
            <a:chOff x="3528102" y="847657"/>
            <a:chExt cx="2029736" cy="1441445"/>
          </a:xfrm>
        </p:grpSpPr>
        <p:sp>
          <p:nvSpPr>
            <p:cNvPr id="31" name="Google Shape;31;p22"/>
            <p:cNvSpPr/>
            <p:nvPr/>
          </p:nvSpPr>
          <p:spPr>
            <a:xfrm>
              <a:off x="3528102" y="847657"/>
              <a:ext cx="2029736" cy="144144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a:p>
          </p:txBody>
        </p:sp>
        <p:grpSp>
          <p:nvGrpSpPr>
            <p:cNvPr id="32" name="Google Shape;32;p22"/>
            <p:cNvGrpSpPr/>
            <p:nvPr/>
          </p:nvGrpSpPr>
          <p:grpSpPr>
            <a:xfrm>
              <a:off x="3568059" y="1907313"/>
              <a:ext cx="1038536" cy="360283"/>
              <a:chOff x="4736026" y="-3144621"/>
              <a:chExt cx="1698109" cy="589139"/>
            </a:xfrm>
          </p:grpSpPr>
          <p:pic>
            <p:nvPicPr>
              <p:cNvPr id="33" name="Google Shape;33;p22"/>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34" name="Google Shape;34;p22"/>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 chart only">
  <p:cSld name="Full chart only">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a:spLocks noGrp="1"/>
          </p:cNvSpPr>
          <p:nvPr>
            <p:ph type="chart" idx="2"/>
          </p:nvPr>
        </p:nvSpPr>
        <p:spPr>
          <a:xfrm>
            <a:off x="431801" y="1416669"/>
            <a:ext cx="11328000" cy="46052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801"/>
              <a:buFont typeface="Arial"/>
              <a:buNone/>
              <a:defRPr sz="1801" b="1" i="0" u="none" strike="noStrike" cap="none">
                <a:solidFill>
                  <a:schemeClr val="accent1"/>
                </a:solidFill>
                <a:latin typeface="Arial"/>
                <a:ea typeface="Arial"/>
                <a:cs typeface="Arial"/>
                <a:sym typeface="Arial"/>
              </a:defRPr>
            </a:lvl1pPr>
            <a:lvl2pPr marR="0" lvl="1" algn="l" rtl="0">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1200"/>
              </a:spcBef>
              <a:spcAft>
                <a:spcPts val="0"/>
              </a:spcAft>
              <a:buClr>
                <a:schemeClr val="accent1"/>
              </a:buClr>
              <a:buSzPts val="1600"/>
              <a:buFont typeface="Arial"/>
              <a:buAutoNum type="arabicPeriod"/>
              <a:defRPr sz="1600" b="0" i="0" u="none" strike="noStrike" cap="none">
                <a:solidFill>
                  <a:schemeClr val="dk1"/>
                </a:solidFill>
                <a:latin typeface="Arial"/>
                <a:ea typeface="Arial"/>
                <a:cs typeface="Arial"/>
                <a:sym typeface="Arial"/>
              </a:defRPr>
            </a:lvl6pPr>
            <a:lvl7pPr marR="0" lvl="6" algn="l" rtl="0">
              <a:spcBef>
                <a:spcPts val="1200"/>
              </a:spcBef>
              <a:spcAft>
                <a:spcPts val="0"/>
              </a:spcAft>
              <a:buClr>
                <a:schemeClr val="accent1"/>
              </a:buClr>
              <a:buSzPts val="1600"/>
              <a:buFont typeface="Arial"/>
              <a:buAutoNum type="alphaLcPeriod"/>
              <a:defRPr sz="1600" b="0" i="0" u="none" strike="noStrike" cap="none">
                <a:solidFill>
                  <a:schemeClr val="dk1"/>
                </a:solidFill>
                <a:latin typeface="Arial"/>
                <a:ea typeface="Arial"/>
                <a:cs typeface="Arial"/>
                <a:sym typeface="Arial"/>
              </a:defRPr>
            </a:lvl7pPr>
            <a:lvl8pPr marR="0" lvl="7" algn="l" rtl="0">
              <a:spcBef>
                <a:spcPts val="1200"/>
              </a:spcBef>
              <a:spcAft>
                <a:spcPts val="0"/>
              </a:spcAft>
              <a:buClr>
                <a:schemeClr val="accent1"/>
              </a:buClr>
              <a:buSzPts val="1600"/>
              <a:buFont typeface="Arial"/>
              <a:buAutoNum type="romanLcPeriod"/>
              <a:defRPr sz="1600" b="0" i="0" u="none" strike="noStrike" cap="none">
                <a:solidFill>
                  <a:schemeClr val="dk1"/>
                </a:solidFill>
                <a:latin typeface="Arial"/>
                <a:ea typeface="Arial"/>
                <a:cs typeface="Arial"/>
                <a:sym typeface="Arial"/>
              </a:defRPr>
            </a:lvl8pPr>
            <a:lvl9pPr marR="0" lvl="8" algn="l" rtl="0">
              <a:spcBef>
                <a:spcPts val="1200"/>
              </a:spcBef>
              <a:spcAft>
                <a:spcPts val="1200"/>
              </a:spcAft>
              <a:buClr>
                <a:schemeClr val="dk1"/>
              </a:buClr>
              <a:buSzPts val="2400"/>
              <a:buFont typeface="Arial"/>
              <a:buNone/>
              <a:defRPr sz="2400" b="0" i="0" u="none" strike="noStrike" cap="none">
                <a:solidFill>
                  <a:schemeClr val="accent1"/>
                </a:solidFill>
                <a:latin typeface="Arial"/>
                <a:ea typeface="Arial"/>
                <a:cs typeface="Arial"/>
                <a:sym typeface="Arial"/>
              </a:defRPr>
            </a:lvl9pPr>
          </a:lstStyle>
          <a:p>
            <a:endParaRPr/>
          </a:p>
        </p:txBody>
      </p:sp>
      <p:sp>
        <p:nvSpPr>
          <p:cNvPr id="38" name="Google Shape;38;p23"/>
          <p:cNvSpPr/>
          <p:nvPr/>
        </p:nvSpPr>
        <p:spPr>
          <a:xfrm>
            <a:off x="12275233" y="6"/>
            <a:ext cx="2706315" cy="99731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4472C4"/>
              </a:buClr>
              <a:buSzPts val="601"/>
              <a:buFont typeface="Arial"/>
              <a:buNone/>
            </a:pPr>
            <a:r>
              <a:rPr lang="en-US" sz="601" b="1" i="0" u="none" strike="noStrike" cap="none">
                <a:solidFill>
                  <a:srgbClr val="000000"/>
                </a:solidFill>
                <a:latin typeface="Calibri"/>
                <a:ea typeface="Calibri"/>
                <a:cs typeface="Calibri"/>
                <a:sym typeface="Calibri"/>
              </a:rPr>
              <a:t>Insert a chart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chart icon and select the chart you require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On the Insert tab choose ‘Chart’ and from the available options choose the type of chart you require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Format the chart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Update the chart title text box</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Update source and notes</a:t>
            </a:r>
            <a:endParaRPr/>
          </a:p>
          <a:p>
            <a:pPr marL="0" marR="0" lvl="2" indent="0" algn="l" rtl="0">
              <a:lnSpc>
                <a:spcPct val="100000"/>
              </a:lnSpc>
              <a:spcBef>
                <a:spcPts val="0"/>
              </a:spcBef>
              <a:spcAft>
                <a:spcPts val="0"/>
              </a:spcAft>
              <a:buClr>
                <a:srgbClr val="4472C4"/>
              </a:buClr>
              <a:buSzPts val="601"/>
              <a:buFont typeface="Arial"/>
              <a:buNone/>
            </a:pPr>
            <a:r>
              <a:rPr lang="en-US" sz="601" b="1" i="0" u="none" strike="noStrike" cap="none">
                <a:solidFill>
                  <a:srgbClr val="000000"/>
                </a:solidFill>
                <a:latin typeface="Calibri"/>
                <a:ea typeface="Calibri"/>
                <a:cs typeface="Calibri"/>
                <a:sym typeface="Calibri"/>
              </a:rPr>
              <a:t>Update existing chart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existing chart and delete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Follow steps for inserting a chart above</a:t>
            </a:r>
            <a:endParaRPr sz="601"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over">
  <p:cSld name="1_Cover">
    <p:bg>
      <p:bgPr>
        <a:solidFill>
          <a:schemeClr val="accent1"/>
        </a:solidFill>
        <a:effectLst/>
      </p:bgPr>
    </p:bg>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540935" y="1411824"/>
            <a:ext cx="5378452" cy="11573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568765" y="3467402"/>
            <a:ext cx="5378452" cy="52339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1"/>
              <a:buFont typeface="Arial"/>
              <a:buNone/>
              <a:defRPr>
                <a:solidFill>
                  <a:schemeClr val="lt1"/>
                </a:solidFill>
              </a:defRPr>
            </a:lvl1pPr>
            <a:lvl2pPr marL="914400" lvl="1" indent="-228600" algn="l">
              <a:spcBef>
                <a:spcPts val="0"/>
              </a:spcBef>
              <a:spcAft>
                <a:spcPts val="0"/>
              </a:spcAft>
              <a:buSzPts val="1600"/>
              <a:buFont typeface="Arial"/>
              <a:buNone/>
              <a:defRPr>
                <a:solidFill>
                  <a:schemeClr val="lt1"/>
                </a:solidFill>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grpSp>
        <p:nvGrpSpPr>
          <p:cNvPr id="42" name="Google Shape;42;p24"/>
          <p:cNvGrpSpPr/>
          <p:nvPr/>
        </p:nvGrpSpPr>
        <p:grpSpPr>
          <a:xfrm>
            <a:off x="568761" y="6133629"/>
            <a:ext cx="2540000" cy="401519"/>
            <a:chOff x="2910342" y="325575"/>
            <a:chExt cx="5928968" cy="1249653"/>
          </a:xfrm>
        </p:grpSpPr>
        <p:sp>
          <p:nvSpPr>
            <p:cNvPr id="43" name="Google Shape;43;p24"/>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4" name="Google Shape;44;p24"/>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5" name="Google Shape;45;p24"/>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6" name="Google Shape;46;p24"/>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7" name="Google Shape;47;p24"/>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8" name="Google Shape;48;p24"/>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49" name="Google Shape;49;p24"/>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0" name="Google Shape;50;p24"/>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1" name="Google Shape;51;p24"/>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2" name="Google Shape;52;p24"/>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3" name="Google Shape;53;p24"/>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4" name="Google Shape;54;p24"/>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5" name="Google Shape;55;p24"/>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6" name="Google Shape;56;p24"/>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7" name="Google Shape;57;p24"/>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8" name="Google Shape;58;p24"/>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59" name="Google Shape;59;p24"/>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60" name="Google Shape;60;p24"/>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61" name="Google Shape;61;p24"/>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grpSp>
      <p:pic>
        <p:nvPicPr>
          <p:cNvPr id="62" name="Google Shape;62;p24"/>
          <p:cNvPicPr preferRelativeResize="0"/>
          <p:nvPr/>
        </p:nvPicPr>
        <p:blipFill rotWithShape="1">
          <a:blip r:embed="rId2">
            <a:alphaModFix/>
          </a:blip>
          <a:srcRect l="7479" t="27066" r="32612"/>
          <a:stretch/>
        </p:blipFill>
        <p:spPr>
          <a:xfrm rot="10800000" flipH="1">
            <a:off x="3758270" y="2267566"/>
            <a:ext cx="8422548" cy="460721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Divider">
  <p:cSld name="1_Divider">
    <p:bg>
      <p:bgPr>
        <a:solidFill>
          <a:schemeClr val="accent1"/>
        </a:solidFill>
        <a:effectLst/>
      </p:bgPr>
    </p:bg>
    <p:spTree>
      <p:nvGrpSpPr>
        <p:cNvPr id="1" name="Shape 63"/>
        <p:cNvGrpSpPr/>
        <p:nvPr/>
      </p:nvGrpSpPr>
      <p:grpSpPr>
        <a:xfrm>
          <a:off x="0" y="0"/>
          <a:ext cx="0" cy="0"/>
          <a:chOff x="0" y="0"/>
          <a:chExt cx="0" cy="0"/>
        </a:xfrm>
      </p:grpSpPr>
      <p:sp>
        <p:nvSpPr>
          <p:cNvPr id="64" name="Google Shape;64;p25"/>
          <p:cNvSpPr txBox="1">
            <a:spLocks noGrp="1"/>
          </p:cNvSpPr>
          <p:nvPr>
            <p:ph type="body" idx="1"/>
          </p:nvPr>
        </p:nvSpPr>
        <p:spPr>
          <a:xfrm>
            <a:off x="560003" y="3382043"/>
            <a:ext cx="3365500" cy="76961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3200"/>
              <a:buFont typeface="Arial"/>
              <a:buNone/>
              <a:defRPr sz="3200" b="1">
                <a:solidFill>
                  <a:schemeClr val="lt1"/>
                </a:solidFill>
                <a:latin typeface="Arial"/>
                <a:ea typeface="Arial"/>
                <a:cs typeface="Arial"/>
                <a:sym typeface="Arial"/>
              </a:defRPr>
            </a:lvl1pPr>
            <a:lvl2pPr marL="914400" lvl="1" indent="-228600" algn="l">
              <a:spcBef>
                <a:spcPts val="0"/>
              </a:spcBef>
              <a:spcAft>
                <a:spcPts val="0"/>
              </a:spcAft>
              <a:buSzPts val="1801"/>
              <a:buFont typeface="Arial"/>
              <a:buNone/>
              <a:defRPr sz="1801" b="0">
                <a:solidFill>
                  <a:schemeClr val="lt1"/>
                </a:solidFill>
                <a:latin typeface="Arial"/>
                <a:ea typeface="Arial"/>
                <a:cs typeface="Arial"/>
                <a:sym typeface="Arial"/>
              </a:defRPr>
            </a:lvl2pPr>
            <a:lvl3pPr marL="1371600" lvl="2" indent="-342900" algn="l">
              <a:spcBef>
                <a:spcPts val="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sp>
        <p:nvSpPr>
          <p:cNvPr id="65" name="Google Shape;65;p25"/>
          <p:cNvSpPr txBox="1">
            <a:spLocks noGrp="1"/>
          </p:cNvSpPr>
          <p:nvPr>
            <p:ph type="body" idx="2"/>
          </p:nvPr>
        </p:nvSpPr>
        <p:spPr>
          <a:xfrm>
            <a:off x="488642" y="1497029"/>
            <a:ext cx="3464991" cy="1769715"/>
          </a:xfrm>
          <a:prstGeom prst="rect">
            <a:avLst/>
          </a:prstGeom>
          <a:noFill/>
          <a:ln>
            <a:noFill/>
          </a:ln>
        </p:spPr>
        <p:txBody>
          <a:bodyPr spcFirstLastPara="1" wrap="square" lIns="0" tIns="0" rIns="0" bIns="0" anchor="b" anchorCtr="0">
            <a:spAutoFit/>
          </a:bodyPr>
          <a:lstStyle>
            <a:lvl1pPr marL="457200" lvl="0" indent="-228600" algn="l">
              <a:spcBef>
                <a:spcPts val="0"/>
              </a:spcBef>
              <a:spcAft>
                <a:spcPts val="0"/>
              </a:spcAft>
              <a:buSzPts val="11500"/>
              <a:buFont typeface="Arial"/>
              <a:buNone/>
              <a:defRPr sz="11500">
                <a:solidFill>
                  <a:schemeClr val="lt1"/>
                </a:solidFill>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grpSp>
        <p:nvGrpSpPr>
          <p:cNvPr id="66" name="Google Shape;66;p25"/>
          <p:cNvGrpSpPr/>
          <p:nvPr/>
        </p:nvGrpSpPr>
        <p:grpSpPr>
          <a:xfrm>
            <a:off x="568761" y="6133629"/>
            <a:ext cx="2540000" cy="401519"/>
            <a:chOff x="2910342" y="325575"/>
            <a:chExt cx="5928968" cy="1249653"/>
          </a:xfrm>
        </p:grpSpPr>
        <p:sp>
          <p:nvSpPr>
            <p:cNvPr id="67" name="Google Shape;67;p25"/>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68" name="Google Shape;68;p25"/>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69" name="Google Shape;69;p25"/>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0" name="Google Shape;70;p25"/>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1" name="Google Shape;71;p25"/>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2" name="Google Shape;72;p25"/>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3" name="Google Shape;73;p25"/>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4" name="Google Shape;74;p25"/>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5" name="Google Shape;75;p25"/>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6" name="Google Shape;76;p25"/>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7" name="Google Shape;77;p25"/>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8" name="Google Shape;78;p25"/>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79" name="Google Shape;79;p25"/>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0" name="Google Shape;80;p25"/>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1" name="Google Shape;81;p25"/>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2" name="Google Shape;82;p25"/>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3" name="Google Shape;83;p25"/>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4" name="Google Shape;84;p25"/>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85" name="Google Shape;85;p25"/>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grpSp>
      <p:pic>
        <p:nvPicPr>
          <p:cNvPr id="86" name="Google Shape;86;p25"/>
          <p:cNvPicPr preferRelativeResize="0"/>
          <p:nvPr/>
        </p:nvPicPr>
        <p:blipFill rotWithShape="1">
          <a:blip r:embed="rId2">
            <a:alphaModFix/>
          </a:blip>
          <a:srcRect r="23304" b="53486"/>
          <a:stretch/>
        </p:blipFill>
        <p:spPr>
          <a:xfrm>
            <a:off x="4587374" y="3179429"/>
            <a:ext cx="7604628" cy="36785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 cover blue">
  <p:cSld name="Back cover blue">
    <p:bg>
      <p:bgPr>
        <a:solidFill>
          <a:schemeClr val="accent1"/>
        </a:solidFill>
        <a:effectLst/>
      </p:bgPr>
    </p:bg>
    <p:spTree>
      <p:nvGrpSpPr>
        <p:cNvPr id="1" name="Shape 87"/>
        <p:cNvGrpSpPr/>
        <p:nvPr/>
      </p:nvGrpSpPr>
      <p:grpSpPr>
        <a:xfrm>
          <a:off x="0" y="0"/>
          <a:ext cx="0" cy="0"/>
          <a:chOff x="0" y="0"/>
          <a:chExt cx="0" cy="0"/>
        </a:xfrm>
      </p:grpSpPr>
      <p:sp>
        <p:nvSpPr>
          <p:cNvPr id="88" name="Google Shape;88;p26"/>
          <p:cNvSpPr txBox="1"/>
          <p:nvPr/>
        </p:nvSpPr>
        <p:spPr>
          <a:xfrm>
            <a:off x="11340866" y="6371173"/>
            <a:ext cx="851140" cy="4868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601" b="0">
                <a:solidFill>
                  <a:schemeClr val="dk1"/>
                </a:solidFill>
                <a:latin typeface="Arial"/>
                <a:ea typeface="Arial"/>
                <a:cs typeface="Arial"/>
                <a:sym typeface="Arial"/>
              </a:rPr>
              <a:t>‹#›</a:t>
            </a:fld>
            <a:endParaRPr sz="601" b="0">
              <a:solidFill>
                <a:schemeClr val="dk1"/>
              </a:solidFill>
              <a:latin typeface="Arial"/>
              <a:ea typeface="Arial"/>
              <a:cs typeface="Arial"/>
              <a:sym typeface="Arial"/>
            </a:endParaRPr>
          </a:p>
        </p:txBody>
      </p:sp>
      <p:grpSp>
        <p:nvGrpSpPr>
          <p:cNvPr id="89" name="Google Shape;89;p26"/>
          <p:cNvGrpSpPr/>
          <p:nvPr/>
        </p:nvGrpSpPr>
        <p:grpSpPr>
          <a:xfrm>
            <a:off x="2998725" y="2873407"/>
            <a:ext cx="6155348" cy="973027"/>
            <a:chOff x="2910342" y="325575"/>
            <a:chExt cx="5928968" cy="1249653"/>
          </a:xfrm>
        </p:grpSpPr>
        <p:sp>
          <p:nvSpPr>
            <p:cNvPr id="90" name="Google Shape;90;p26"/>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1" name="Google Shape;91;p26"/>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2" name="Google Shape;92;p26"/>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3" name="Google Shape;93;p26"/>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4" name="Google Shape;94;p26"/>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5" name="Google Shape;95;p26"/>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6" name="Google Shape;96;p26"/>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7" name="Google Shape;97;p26"/>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8" name="Google Shape;98;p26"/>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99" name="Google Shape;99;p26"/>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0" name="Google Shape;100;p26"/>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1" name="Google Shape;101;p26"/>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2" name="Google Shape;102;p26"/>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3" name="Google Shape;103;p26"/>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4" name="Google Shape;104;p26"/>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5" name="Google Shape;105;p26"/>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6" name="Google Shape;106;p26"/>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7" name="Google Shape;107;p26"/>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sp>
          <p:nvSpPr>
            <p:cNvPr id="108" name="Google Shape;108;p26"/>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1">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hree column">
  <p:cSld name="1_Three column">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4379084" y="1411200"/>
            <a:ext cx="3456000"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sp>
        <p:nvSpPr>
          <p:cNvPr id="112" name="Google Shape;112;p27"/>
          <p:cNvSpPr txBox="1">
            <a:spLocks noGrp="1"/>
          </p:cNvSpPr>
          <p:nvPr>
            <p:ph type="body" idx="2"/>
          </p:nvPr>
        </p:nvSpPr>
        <p:spPr>
          <a:xfrm>
            <a:off x="8171351" y="1411200"/>
            <a:ext cx="3456000"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sp>
        <p:nvSpPr>
          <p:cNvPr id="113" name="Google Shape;113;p27"/>
          <p:cNvSpPr txBox="1">
            <a:spLocks noGrp="1"/>
          </p:cNvSpPr>
          <p:nvPr>
            <p:ph type="body" idx="3"/>
          </p:nvPr>
        </p:nvSpPr>
        <p:spPr>
          <a:xfrm>
            <a:off x="576000" y="1411200"/>
            <a:ext cx="3456000" cy="187760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1200"/>
              </a:spcBef>
              <a:spcAft>
                <a:spcPts val="0"/>
              </a:spcAft>
              <a:buSzPts val="1800"/>
              <a:buNone/>
              <a:defRPr/>
            </a:lvl2pPr>
            <a:lvl3pPr marL="1371600" lvl="2" indent="-342900" algn="l">
              <a:spcBef>
                <a:spcPts val="1200"/>
              </a:spcBef>
              <a:spcAft>
                <a:spcPts val="0"/>
              </a:spcAft>
              <a:buSzPts val="1800"/>
              <a:buChar char="•"/>
              <a:defRPr/>
            </a:lvl3pPr>
            <a:lvl4pPr marL="1828800" lvl="3" indent="-342900" algn="l">
              <a:spcBef>
                <a:spcPts val="120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spcBef>
                <a:spcPts val="1200"/>
              </a:spcBef>
              <a:spcAft>
                <a:spcPts val="0"/>
              </a:spcAft>
              <a:buSzPts val="1800"/>
              <a:buAutoNum type="arabicPeriod"/>
              <a:defRPr/>
            </a:lvl6pPr>
            <a:lvl7pPr marL="3200400" lvl="6" indent="-342900" algn="l">
              <a:spcBef>
                <a:spcPts val="1200"/>
              </a:spcBef>
              <a:spcAft>
                <a:spcPts val="0"/>
              </a:spcAft>
              <a:buSzPts val="1800"/>
              <a:buAutoNum type="alphaLcPeriod"/>
              <a:defRPr/>
            </a:lvl7pPr>
            <a:lvl8pPr marL="3657600" lvl="7" indent="-342900" algn="l">
              <a:spcBef>
                <a:spcPts val="1200"/>
              </a:spcBef>
              <a:spcAft>
                <a:spcPts val="0"/>
              </a:spcAft>
              <a:buSzPts val="1800"/>
              <a:buAutoNum type="romanLcPeriod"/>
              <a:defRPr/>
            </a:lvl8pPr>
            <a:lvl9pPr marL="4114800" lvl="8" indent="-228600" algn="l">
              <a:spcBef>
                <a:spcPts val="1200"/>
              </a:spcBef>
              <a:spcAft>
                <a:spcPts val="1200"/>
              </a:spcAft>
              <a:buSzPts val="1800"/>
              <a:buNone/>
              <a:defRPr/>
            </a:lvl9pPr>
          </a:lstStyle>
          <a:p>
            <a:endParaRPr/>
          </a:p>
        </p:txBody>
      </p:sp>
      <p:grpSp>
        <p:nvGrpSpPr>
          <p:cNvPr id="114" name="Google Shape;114;p27"/>
          <p:cNvGrpSpPr/>
          <p:nvPr/>
        </p:nvGrpSpPr>
        <p:grpSpPr>
          <a:xfrm>
            <a:off x="12275233" y="2"/>
            <a:ext cx="2706315" cy="1921927"/>
            <a:chOff x="3528102" y="847657"/>
            <a:chExt cx="2029736" cy="1921925"/>
          </a:xfrm>
        </p:grpSpPr>
        <p:sp>
          <p:nvSpPr>
            <p:cNvPr id="115" name="Google Shape;115;p27"/>
            <p:cNvSpPr/>
            <p:nvPr/>
          </p:nvSpPr>
          <p:spPr>
            <a:xfrm>
              <a:off x="3528102" y="847657"/>
              <a:ext cx="2029736" cy="192192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a:p>
          </p:txBody>
        </p:sp>
        <p:grpSp>
          <p:nvGrpSpPr>
            <p:cNvPr id="116" name="Google Shape;116;p27"/>
            <p:cNvGrpSpPr/>
            <p:nvPr/>
          </p:nvGrpSpPr>
          <p:grpSpPr>
            <a:xfrm>
              <a:off x="3568059" y="1907313"/>
              <a:ext cx="1038536" cy="360283"/>
              <a:chOff x="4736026" y="-3144621"/>
              <a:chExt cx="1698109" cy="589139"/>
            </a:xfrm>
          </p:grpSpPr>
          <p:pic>
            <p:nvPicPr>
              <p:cNvPr id="117" name="Google Shape;117;p27"/>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118" name="Google Shape;118;p27"/>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Key mess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7" y="1424520"/>
            <a:ext cx="7392828" cy="1877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2"/>
            <a:ext cx="2706315" cy="1921926"/>
            <a:chOff x="3528102" y="847657"/>
            <a:chExt cx="2029736" cy="1441445"/>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1441445"/>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54" eaLnBrk="1" fontAlgn="auto" latinLnBrk="0" hangingPunct="1">
                <a:lnSpc>
                  <a:spcPct val="100000"/>
                </a:lnSpc>
                <a:spcBef>
                  <a:spcPts val="0"/>
                </a:spcBef>
                <a:spcAft>
                  <a:spcPts val="0"/>
                </a:spcAft>
                <a:buClrTx/>
                <a:buSzTx/>
                <a:buFontTx/>
                <a:buNone/>
                <a:tabLst/>
                <a:defRPr/>
              </a:pPr>
              <a:r>
                <a:rPr kumimoji="0" lang="en-GB" sz="601"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1"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4" marR="0" lvl="2" indent="0" defTabSz="914354"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4" marR="0" lvl="2" indent="0" defTabSz="914354"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4" marR="0" lvl="2" indent="0" defTabSz="914354"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4" marR="0" lvl="2" indent="0" defTabSz="914354"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54" eaLnBrk="1" fontAlgn="auto" latinLnBrk="0" hangingPunct="1">
                <a:lnSpc>
                  <a:spcPct val="100000"/>
                </a:lnSpc>
                <a:spcBef>
                  <a:spcPts val="0"/>
                </a:spcBef>
                <a:spcAft>
                  <a:spcPts val="0"/>
                </a:spcAft>
                <a:buClrTx/>
                <a:buSzTx/>
                <a:buFontTx/>
                <a:buNone/>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1"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273"/>
                  </a:spcAft>
                  <a:buClrTx/>
                  <a:buSzTx/>
                  <a:buFontTx/>
                  <a:buNone/>
                  <a:tabLst/>
                  <a:defRPr/>
                </a:pPr>
                <a:endParaRPr kumimoji="0" lang="en-GB" sz="601"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87042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1"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2100" b="1" i="0" u="none" strike="noStrike" cap="none">
                <a:solidFill>
                  <a:srgbClr val="0079C1"/>
                </a:solidFill>
                <a:latin typeface="Arial"/>
                <a:ea typeface="Arial"/>
                <a:cs typeface="Arial"/>
                <a:sym typeface="Arial"/>
              </a:defRPr>
            </a:lvl2pPr>
            <a:lvl3pPr marR="0" lvl="2" algn="l" rtl="0">
              <a:spcBef>
                <a:spcPts val="0"/>
              </a:spcBef>
              <a:spcAft>
                <a:spcPts val="0"/>
              </a:spcAft>
              <a:buSzPts val="1400"/>
              <a:buNone/>
              <a:defRPr sz="2100" b="1" i="0" u="none" strike="noStrike" cap="none">
                <a:solidFill>
                  <a:srgbClr val="0079C1"/>
                </a:solidFill>
                <a:latin typeface="Arial"/>
                <a:ea typeface="Arial"/>
                <a:cs typeface="Arial"/>
                <a:sym typeface="Arial"/>
              </a:defRPr>
            </a:lvl3pPr>
            <a:lvl4pPr marR="0" lvl="3" algn="l" rtl="0">
              <a:spcBef>
                <a:spcPts val="0"/>
              </a:spcBef>
              <a:spcAft>
                <a:spcPts val="0"/>
              </a:spcAft>
              <a:buSzPts val="1400"/>
              <a:buNone/>
              <a:defRPr sz="2100" b="1" i="0" u="none" strike="noStrike" cap="none">
                <a:solidFill>
                  <a:srgbClr val="0079C1"/>
                </a:solidFill>
                <a:latin typeface="Arial"/>
                <a:ea typeface="Arial"/>
                <a:cs typeface="Arial"/>
                <a:sym typeface="Arial"/>
              </a:defRPr>
            </a:lvl4pPr>
            <a:lvl5pPr marR="0" lvl="4" algn="l" rtl="0">
              <a:spcBef>
                <a:spcPts val="0"/>
              </a:spcBef>
              <a:spcAft>
                <a:spcPts val="0"/>
              </a:spcAft>
              <a:buSzPts val="1400"/>
              <a:buNone/>
              <a:defRPr sz="2100" b="1" i="0" u="none" strike="noStrike" cap="none">
                <a:solidFill>
                  <a:srgbClr val="0079C1"/>
                </a:solidFill>
                <a:latin typeface="Arial"/>
                <a:ea typeface="Arial"/>
                <a:cs typeface="Arial"/>
                <a:sym typeface="Arial"/>
              </a:defRPr>
            </a:lvl5pPr>
            <a:lvl6pPr marR="0" lvl="5" algn="l" rtl="0">
              <a:spcBef>
                <a:spcPts val="0"/>
              </a:spcBef>
              <a:spcAft>
                <a:spcPts val="0"/>
              </a:spcAft>
              <a:buSzPts val="1400"/>
              <a:buNone/>
              <a:defRPr sz="2100" b="1" i="0" u="none" strike="noStrike" cap="none">
                <a:solidFill>
                  <a:srgbClr val="0079C1"/>
                </a:solidFill>
                <a:latin typeface="Arial"/>
                <a:ea typeface="Arial"/>
                <a:cs typeface="Arial"/>
                <a:sym typeface="Arial"/>
              </a:defRPr>
            </a:lvl6pPr>
            <a:lvl7pPr marR="0" lvl="6" algn="l" rtl="0">
              <a:spcBef>
                <a:spcPts val="0"/>
              </a:spcBef>
              <a:spcAft>
                <a:spcPts val="0"/>
              </a:spcAft>
              <a:buSzPts val="1400"/>
              <a:buNone/>
              <a:defRPr sz="2100" b="1" i="0" u="none" strike="noStrike" cap="none">
                <a:solidFill>
                  <a:srgbClr val="0079C1"/>
                </a:solidFill>
                <a:latin typeface="Arial"/>
                <a:ea typeface="Arial"/>
                <a:cs typeface="Arial"/>
                <a:sym typeface="Arial"/>
              </a:defRPr>
            </a:lvl7pPr>
            <a:lvl8pPr marR="0" lvl="7" algn="l" rtl="0">
              <a:spcBef>
                <a:spcPts val="0"/>
              </a:spcBef>
              <a:spcAft>
                <a:spcPts val="0"/>
              </a:spcAft>
              <a:buSzPts val="1400"/>
              <a:buNone/>
              <a:defRPr sz="2100" b="1" i="0" u="none" strike="noStrike" cap="none">
                <a:solidFill>
                  <a:srgbClr val="0079C1"/>
                </a:solidFill>
                <a:latin typeface="Arial"/>
                <a:ea typeface="Arial"/>
                <a:cs typeface="Arial"/>
                <a:sym typeface="Arial"/>
              </a:defRPr>
            </a:lvl8pPr>
            <a:lvl9pPr marR="0" lvl="8" algn="l" rtl="0">
              <a:spcBef>
                <a:spcPts val="0"/>
              </a:spcBef>
              <a:spcAft>
                <a:spcPts val="0"/>
              </a:spcAft>
              <a:buSzPts val="1400"/>
              <a:buNone/>
              <a:defRPr sz="2100" b="1" i="0" u="none" strike="noStrike" cap="none">
                <a:solidFill>
                  <a:srgbClr val="0079C1"/>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30374" y="1411819"/>
            <a:ext cx="11331253" cy="3601157"/>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Clr>
                <a:schemeClr val="dk1"/>
              </a:buClr>
              <a:buSzPts val="1801"/>
              <a:buFont typeface="Arial"/>
              <a:buNone/>
              <a:defRPr sz="1801" b="1" i="0" u="none" strike="noStrike" cap="none">
                <a:solidFill>
                  <a:schemeClr val="accent1"/>
                </a:solidFill>
                <a:latin typeface="Arial"/>
                <a:ea typeface="Arial"/>
                <a:cs typeface="Arial"/>
                <a:sym typeface="Arial"/>
              </a:defRPr>
            </a:lvl1pPr>
            <a:lvl2pPr marL="914400" marR="0" lvl="1" indent="-228600" algn="l" rtl="0">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1200"/>
              </a:spcBef>
              <a:spcAft>
                <a:spcPts val="0"/>
              </a:spcAft>
              <a:buClr>
                <a:schemeClr val="accent1"/>
              </a:buClr>
              <a:buSzPts val="1600"/>
              <a:buFont typeface="Arial"/>
              <a:buAutoNum type="arabicPeriod"/>
              <a:defRPr sz="1600" b="0" i="0" u="none" strike="noStrike" cap="none">
                <a:solidFill>
                  <a:schemeClr val="dk1"/>
                </a:solidFill>
                <a:latin typeface="Arial"/>
                <a:ea typeface="Arial"/>
                <a:cs typeface="Arial"/>
                <a:sym typeface="Arial"/>
              </a:defRPr>
            </a:lvl6pPr>
            <a:lvl7pPr marL="3200400" marR="0" lvl="6" indent="-330200" algn="l" rtl="0">
              <a:spcBef>
                <a:spcPts val="1200"/>
              </a:spcBef>
              <a:spcAft>
                <a:spcPts val="0"/>
              </a:spcAft>
              <a:buClr>
                <a:schemeClr val="accent1"/>
              </a:buClr>
              <a:buSzPts val="1600"/>
              <a:buFont typeface="Arial"/>
              <a:buAutoNum type="alphaLcPeriod"/>
              <a:defRPr sz="1600" b="0" i="0" u="none" strike="noStrike" cap="none">
                <a:solidFill>
                  <a:schemeClr val="dk1"/>
                </a:solidFill>
                <a:latin typeface="Arial"/>
                <a:ea typeface="Arial"/>
                <a:cs typeface="Arial"/>
                <a:sym typeface="Arial"/>
              </a:defRPr>
            </a:lvl7pPr>
            <a:lvl8pPr marL="3657600" marR="0" lvl="7" indent="-330200" algn="l" rtl="0">
              <a:spcBef>
                <a:spcPts val="1200"/>
              </a:spcBef>
              <a:spcAft>
                <a:spcPts val="0"/>
              </a:spcAft>
              <a:buClr>
                <a:schemeClr val="accent1"/>
              </a:buClr>
              <a:buSzPts val="1600"/>
              <a:buFont typeface="Arial"/>
              <a:buAutoNum type="romanLcPeriod"/>
              <a:defRPr sz="1600" b="0" i="0" u="none" strike="noStrike" cap="none">
                <a:solidFill>
                  <a:schemeClr val="dk1"/>
                </a:solidFill>
                <a:latin typeface="Arial"/>
                <a:ea typeface="Arial"/>
                <a:cs typeface="Arial"/>
                <a:sym typeface="Arial"/>
              </a:defRPr>
            </a:lvl8pPr>
            <a:lvl9pPr marL="4114800" marR="0" lvl="8" indent="-228600" algn="l" rtl="0">
              <a:spcBef>
                <a:spcPts val="1200"/>
              </a:spcBef>
              <a:spcAft>
                <a:spcPts val="1200"/>
              </a:spcAft>
              <a:buClr>
                <a:schemeClr val="dk1"/>
              </a:buClr>
              <a:buSzPts val="2400"/>
              <a:buFont typeface="Arial"/>
              <a:buNone/>
              <a:defRPr sz="2400" b="0" i="0" u="none" strike="noStrike" cap="none">
                <a:solidFill>
                  <a:schemeClr val="accent1"/>
                </a:solidFill>
                <a:latin typeface="Arial"/>
                <a:ea typeface="Arial"/>
                <a:cs typeface="Arial"/>
                <a:sym typeface="Arial"/>
              </a:defRPr>
            </a:lvl9pPr>
          </a:lstStyle>
          <a:p>
            <a:endParaRPr/>
          </a:p>
        </p:txBody>
      </p:sp>
      <p:sp>
        <p:nvSpPr>
          <p:cNvPr id="12" name="Google Shape;12;p19"/>
          <p:cNvSpPr txBox="1"/>
          <p:nvPr/>
        </p:nvSpPr>
        <p:spPr>
          <a:xfrm>
            <a:off x="11049256" y="6376995"/>
            <a:ext cx="712377" cy="169277"/>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fld id="{00000000-1234-1234-1234-123412341234}" type="slidenum">
              <a:rPr lang="en-US" sz="1100" b="0" i="0" u="none" strike="noStrike" cap="none">
                <a:solidFill>
                  <a:schemeClr val="accent1"/>
                </a:solidFill>
                <a:latin typeface="Arial"/>
                <a:ea typeface="Arial"/>
                <a:cs typeface="Arial"/>
                <a:sym typeface="Arial"/>
              </a:rPr>
              <a:t>‹#›</a:t>
            </a:fld>
            <a:endParaRPr sz="1100" b="0" i="0" u="none" strike="noStrike" cap="none">
              <a:solidFill>
                <a:schemeClr val="accent1"/>
              </a:solidFill>
              <a:latin typeface="Arial"/>
              <a:ea typeface="Arial"/>
              <a:cs typeface="Arial"/>
              <a:sym typeface="Arial"/>
            </a:endParaRPr>
          </a:p>
        </p:txBody>
      </p:sp>
      <p:sp>
        <p:nvSpPr>
          <p:cNvPr id="13" name="Google Shape;13;p19"/>
          <p:cNvSpPr txBox="1"/>
          <p:nvPr/>
        </p:nvSpPr>
        <p:spPr>
          <a:xfrm>
            <a:off x="430374" y="6376995"/>
            <a:ext cx="1216079" cy="169277"/>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1100" b="1" i="0" u="none" strike="noStrike" cap="none">
                <a:solidFill>
                  <a:schemeClr val="accent1"/>
                </a:solidFill>
                <a:latin typeface="Arial"/>
                <a:ea typeface="Arial"/>
                <a:cs typeface="Arial"/>
                <a:sym typeface="Arial"/>
              </a:rPr>
              <a:t>National Grid </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67">
          <p15:clr>
            <a:srgbClr val="F26B43"/>
          </p15:clr>
        </p15:guide>
        <p15:guide id="2" pos="5556">
          <p15:clr>
            <a:srgbClr val="F26B43"/>
          </p15:clr>
        </p15:guide>
        <p15:guide id="3" orient="horz" pos="2845">
          <p15:clr>
            <a:srgbClr val="F26B43"/>
          </p15:clr>
        </p15:guide>
        <p15:guide id="4" pos="204">
          <p15:clr>
            <a:srgbClr val="F26B43"/>
          </p15:clr>
        </p15:guide>
        <p15:guide id="5" pos="2993">
          <p15:clr>
            <a:srgbClr val="F26B43"/>
          </p15:clr>
        </p15:guide>
        <p15:guide id="6" orient="horz" pos="350">
          <p15:clr>
            <a:srgbClr val="F26B43"/>
          </p15:clr>
        </p15:guide>
        <p15:guide id="7" orient="horz" pos="667">
          <p15:clr>
            <a:srgbClr val="F26B43"/>
          </p15:clr>
        </p15:guide>
        <p15:guide id="8" pos="2064">
          <p15:clr>
            <a:srgbClr val="F26B43"/>
          </p15:clr>
        </p15:guide>
        <p15:guide id="9" pos="3923">
          <p15:clr>
            <a:srgbClr val="F26B43"/>
          </p15:clr>
        </p15:guide>
        <p15:guide id="10" pos="3696">
          <p15:clr>
            <a:srgbClr val="F26B43"/>
          </p15:clr>
        </p15:guide>
        <p15:guide id="11"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430374" y="5793474"/>
            <a:ext cx="11329828" cy="57451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dirty="0">
                <a:solidFill>
                  <a:srgbClr val="2B3283"/>
                </a:solidFill>
              </a:rPr>
              <a:t>Project Briefing – Groton, NH</a:t>
            </a:r>
            <a:endParaRPr dirty="0"/>
          </a:p>
        </p:txBody>
      </p:sp>
      <p:pic>
        <p:nvPicPr>
          <p:cNvPr id="124" name="Google Shape;124;p1" descr="Logo, company name&#10;&#10;Description automatically generated"/>
          <p:cNvPicPr preferRelativeResize="0"/>
          <p:nvPr/>
        </p:nvPicPr>
        <p:blipFill rotWithShape="1">
          <a:blip r:embed="rId3">
            <a:alphaModFix/>
          </a:blip>
          <a:srcRect/>
          <a:stretch/>
        </p:blipFill>
        <p:spPr>
          <a:xfrm>
            <a:off x="2209088" y="1279848"/>
            <a:ext cx="7772400" cy="43214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t>Twin States in Groton</a:t>
            </a:r>
            <a:endParaRPr dirty="0"/>
          </a:p>
        </p:txBody>
      </p:sp>
      <p:sp>
        <p:nvSpPr>
          <p:cNvPr id="208" name="Google Shape;208;p17"/>
          <p:cNvSpPr txBox="1"/>
          <p:nvPr/>
        </p:nvSpPr>
        <p:spPr>
          <a:xfrm>
            <a:off x="278688" y="539632"/>
            <a:ext cx="11633200" cy="5295469"/>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Clr>
                <a:srgbClr val="00148C"/>
              </a:buClr>
              <a:buSzPts val="1800"/>
              <a:buFont typeface="Arial"/>
              <a:buNone/>
            </a:pPr>
            <a:endParaRPr sz="1800" b="0" i="0" u="none" strike="noStrike" cap="none" dirty="0">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0" i="0" u="none" strike="noStrike" cap="none" dirty="0">
                <a:solidFill>
                  <a:schemeClr val="dk1"/>
                </a:solidFill>
                <a:latin typeface="Arial"/>
                <a:ea typeface="Arial"/>
                <a:cs typeface="Arial"/>
                <a:sym typeface="Arial"/>
              </a:rPr>
              <a:t>Estimated Annual Property Tax Increase After Construction: Estimated at </a:t>
            </a:r>
            <a:r>
              <a:rPr lang="en-US" sz="1800" dirty="0">
                <a:solidFill>
                  <a:schemeClr val="dk1"/>
                </a:solidFill>
                <a:highlight>
                  <a:schemeClr val="lt1"/>
                </a:highlight>
              </a:rPr>
              <a:t>$200K per year </a:t>
            </a:r>
            <a:r>
              <a:rPr lang="en-US" sz="1800" b="0" i="0" u="none" strike="noStrike" cap="none" dirty="0">
                <a:solidFill>
                  <a:schemeClr val="dk1"/>
                </a:solidFill>
                <a:highlight>
                  <a:schemeClr val="lt1"/>
                </a:highlight>
                <a:latin typeface="Arial"/>
                <a:ea typeface="Arial"/>
                <a:cs typeface="Arial"/>
                <a:sym typeface="Arial"/>
              </a:rPr>
              <a:t>b</a:t>
            </a:r>
            <a:r>
              <a:rPr lang="en-US" sz="1800" b="0" i="0" u="none" strike="noStrike" cap="none" dirty="0">
                <a:solidFill>
                  <a:schemeClr val="dk1"/>
                </a:solidFill>
                <a:latin typeface="Arial"/>
                <a:ea typeface="Arial"/>
                <a:cs typeface="Arial"/>
                <a:sym typeface="Arial"/>
              </a:rPr>
              <a:t>ased on current project design, timeline, and cost. </a:t>
            </a:r>
            <a:endParaRPr dirty="0"/>
          </a:p>
          <a:p>
            <a:pPr marL="0" marR="0" lvl="1" indent="0" algn="l" rtl="0">
              <a:spcBef>
                <a:spcPts val="600"/>
              </a:spcBef>
              <a:spcAft>
                <a:spcPts val="0"/>
              </a:spcAft>
              <a:buClr>
                <a:srgbClr val="00148C"/>
              </a:buClr>
              <a:buSzPts val="1800"/>
              <a:buFont typeface="Arial"/>
              <a:buNone/>
            </a:pPr>
            <a:endParaRPr lang="en-US" sz="1800" b="0" i="0" u="none" strike="noStrike" cap="none" dirty="0">
              <a:solidFill>
                <a:schemeClr val="dk1"/>
              </a:solidFill>
              <a:latin typeface="Arial"/>
              <a:ea typeface="Arial"/>
              <a:cs typeface="Arial"/>
              <a:sym typeface="Arial"/>
            </a:endParaRPr>
          </a:p>
          <a:p>
            <a:pPr marL="176212" marR="0" lvl="1" indent="-176212" algn="l" rtl="0">
              <a:spcBef>
                <a:spcPts val="600"/>
              </a:spcBef>
              <a:spcAft>
                <a:spcPts val="0"/>
              </a:spcAft>
              <a:buClr>
                <a:srgbClr val="00148C"/>
              </a:buClr>
              <a:buSzPts val="1800"/>
              <a:buFont typeface="Noto Sans Symbols"/>
              <a:buChar char="▪"/>
            </a:pPr>
            <a:r>
              <a:rPr lang="en-US" sz="1800" dirty="0">
                <a:solidFill>
                  <a:schemeClr val="dk1"/>
                </a:solidFill>
              </a:rPr>
              <a:t>100% Within Existing NEP Corridor ROW</a:t>
            </a:r>
          </a:p>
          <a:p>
            <a:pPr marL="914400" marR="0" lvl="0" indent="0" algn="l" rtl="0">
              <a:spcBef>
                <a:spcPts val="600"/>
              </a:spcBef>
              <a:spcAft>
                <a:spcPts val="0"/>
              </a:spcAft>
              <a:buNone/>
            </a:pPr>
            <a:endParaRPr sz="1800" dirty="0">
              <a:solidFill>
                <a:schemeClr val="dk1"/>
              </a:solidFill>
            </a:endParaRPr>
          </a:p>
          <a:p>
            <a:pPr marL="176212" marR="0" lvl="1" indent="-176212" algn="l" rtl="0">
              <a:spcBef>
                <a:spcPts val="600"/>
              </a:spcBef>
              <a:spcAft>
                <a:spcPts val="0"/>
              </a:spcAft>
              <a:buClr>
                <a:srgbClr val="00148C"/>
              </a:buClr>
              <a:buSzPts val="1800"/>
              <a:buFont typeface="Noto Sans Symbols"/>
              <a:buChar char="▪"/>
            </a:pPr>
            <a:r>
              <a:rPr lang="en-US" sz="1800" dirty="0">
                <a:solidFill>
                  <a:schemeClr val="dk1"/>
                </a:solidFill>
              </a:rPr>
              <a:t>Total Mileage: 7.58 miles</a:t>
            </a:r>
            <a:endParaRPr sz="1800" dirty="0">
              <a:solidFill>
                <a:schemeClr val="dk1"/>
              </a:solidFill>
            </a:endParaRPr>
          </a:p>
          <a:p>
            <a:pPr marL="0" marR="0" lvl="1" indent="0" algn="l" rtl="0">
              <a:spcBef>
                <a:spcPts val="600"/>
              </a:spcBef>
              <a:spcAft>
                <a:spcPts val="0"/>
              </a:spcAft>
              <a:buClr>
                <a:srgbClr val="00148C"/>
              </a:buClr>
              <a:buSzPts val="1800"/>
              <a:buFont typeface="Arial"/>
              <a:buNone/>
            </a:pPr>
            <a:endParaRPr sz="1800" b="0" i="0" u="none" strike="noStrike" cap="none" dirty="0">
              <a:solidFill>
                <a:schemeClr val="dk1"/>
              </a:solidFill>
              <a:latin typeface="Arial"/>
              <a:ea typeface="Arial"/>
              <a:cs typeface="Arial"/>
              <a:sym typeface="Arial"/>
            </a:endParaRPr>
          </a:p>
          <a:p>
            <a:pPr marL="914400" marR="0" lvl="0" indent="0" algn="l" rtl="0">
              <a:spcBef>
                <a:spcPts val="600"/>
              </a:spcBef>
              <a:spcAft>
                <a:spcPts val="0"/>
              </a:spcAft>
              <a:buNone/>
            </a:pPr>
            <a:endParaRPr dirty="0"/>
          </a:p>
        </p:txBody>
      </p:sp>
      <p:pic>
        <p:nvPicPr>
          <p:cNvPr id="209" name="Google Shape;209;p17"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t>Twin States in Groton</a:t>
            </a:r>
            <a:endParaRPr dirty="0"/>
          </a:p>
        </p:txBody>
      </p:sp>
      <p:sp>
        <p:nvSpPr>
          <p:cNvPr id="208" name="Google Shape;208;p17"/>
          <p:cNvSpPr txBox="1"/>
          <p:nvPr/>
        </p:nvSpPr>
        <p:spPr>
          <a:xfrm>
            <a:off x="278688" y="539632"/>
            <a:ext cx="11633200" cy="5295469"/>
          </a:xfrm>
          <a:prstGeom prst="rect">
            <a:avLst/>
          </a:prstGeom>
          <a:noFill/>
          <a:ln>
            <a:noFill/>
          </a:ln>
        </p:spPr>
        <p:txBody>
          <a:bodyPr spcFirstLastPara="1" wrap="square" lIns="91425" tIns="45700" rIns="91425" bIns="45700" anchor="t" anchorCtr="0">
            <a:noAutofit/>
          </a:bodyPr>
          <a:lstStyle/>
          <a:p>
            <a:pPr marL="914400" marR="0" lvl="0" indent="0" algn="l" rtl="0">
              <a:spcBef>
                <a:spcPts val="600"/>
              </a:spcBef>
              <a:spcAft>
                <a:spcPts val="0"/>
              </a:spcAft>
              <a:buNone/>
            </a:pPr>
            <a:endParaRPr sz="1800" dirty="0">
              <a:solidFill>
                <a:schemeClr val="dk1"/>
              </a:solidFill>
            </a:endParaRPr>
          </a:p>
          <a:p>
            <a:pPr marL="0" marR="0" lvl="1" indent="0" algn="l" rtl="0">
              <a:spcBef>
                <a:spcPts val="600"/>
              </a:spcBef>
              <a:spcAft>
                <a:spcPts val="0"/>
              </a:spcAft>
              <a:buClr>
                <a:srgbClr val="00148C"/>
              </a:buClr>
              <a:buSzPts val="1800"/>
              <a:buFont typeface="Arial"/>
              <a:buNone/>
            </a:pPr>
            <a:endParaRPr sz="1800" b="0" i="0" u="none" strike="noStrike" cap="none" dirty="0">
              <a:solidFill>
                <a:schemeClr val="dk1"/>
              </a:solidFill>
              <a:latin typeface="Arial"/>
              <a:ea typeface="Arial"/>
              <a:cs typeface="Arial"/>
              <a:sym typeface="Arial"/>
            </a:endParaRPr>
          </a:p>
          <a:p>
            <a:pPr marL="914400" marR="0" lvl="0" indent="0" algn="l" rtl="0">
              <a:spcBef>
                <a:spcPts val="600"/>
              </a:spcBef>
              <a:spcAft>
                <a:spcPts val="0"/>
              </a:spcAft>
              <a:buNone/>
            </a:pPr>
            <a:endParaRPr dirty="0"/>
          </a:p>
        </p:txBody>
      </p:sp>
      <p:pic>
        <p:nvPicPr>
          <p:cNvPr id="209" name="Google Shape;209;p17"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3" name="Picture 2" descr="A picture containing map, text&#10;&#10;Description automatically generated">
            <a:extLst>
              <a:ext uri="{FF2B5EF4-FFF2-40B4-BE49-F238E27FC236}">
                <a16:creationId xmlns:a16="http://schemas.microsoft.com/office/drawing/2014/main" id="{CE68E043-3073-0B70-23C6-0E1AA3BA9CB3}"/>
              </a:ext>
            </a:extLst>
          </p:cNvPr>
          <p:cNvPicPr>
            <a:picLocks noChangeAspect="1"/>
          </p:cNvPicPr>
          <p:nvPr/>
        </p:nvPicPr>
        <p:blipFill>
          <a:blip r:embed="rId4"/>
          <a:stretch>
            <a:fillRect/>
          </a:stretch>
        </p:blipFill>
        <p:spPr>
          <a:xfrm>
            <a:off x="2031848" y="901030"/>
            <a:ext cx="8128304" cy="5277507"/>
          </a:xfrm>
          <a:prstGeom prst="rect">
            <a:avLst/>
          </a:prstGeom>
        </p:spPr>
      </p:pic>
    </p:spTree>
    <p:extLst>
      <p:ext uri="{BB962C8B-B14F-4D97-AF65-F5344CB8AC3E}">
        <p14:creationId xmlns:p14="http://schemas.microsoft.com/office/powerpoint/2010/main" val="387277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BCBC5A9-4CA0-41F1-8F12-6D275AF953CF}"/>
              </a:ext>
            </a:extLst>
          </p:cNvPr>
          <p:cNvSpPr>
            <a:spLocks noGrp="1"/>
          </p:cNvSpPr>
          <p:nvPr>
            <p:ph type="title"/>
          </p:nvPr>
        </p:nvSpPr>
        <p:spPr>
          <a:xfrm>
            <a:off x="430374" y="335506"/>
            <a:ext cx="11329828" cy="5745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r>
              <a:rPr lang="en-US" dirty="0"/>
              <a:t>Twin States in Groton (Minimal Change / No Expansion)</a:t>
            </a:r>
          </a:p>
        </p:txBody>
      </p:sp>
      <p:sp>
        <p:nvSpPr>
          <p:cNvPr id="8" name="Text Placeholder 2">
            <a:extLst>
              <a:ext uri="{FF2B5EF4-FFF2-40B4-BE49-F238E27FC236}">
                <a16:creationId xmlns:a16="http://schemas.microsoft.com/office/drawing/2014/main" id="{49A68CB9-9B3D-4491-BAAB-73A59D94413A}"/>
              </a:ext>
            </a:extLst>
          </p:cNvPr>
          <p:cNvSpPr txBox="1">
            <a:spLocks/>
          </p:cNvSpPr>
          <p:nvPr/>
        </p:nvSpPr>
        <p:spPr>
          <a:xfrm>
            <a:off x="314960" y="833120"/>
            <a:ext cx="11633200" cy="5372371"/>
          </a:xfrm>
          <a:prstGeom prst="rect">
            <a:avLst/>
          </a:prstGeom>
        </p:spPr>
        <p:txBody>
          <a:bodyPr wrap="square"/>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marR="0" lvl="0" algn="l" defTabSz="914400" rtl="0" eaLnBrk="1" fontAlgn="base" latinLnBrk="0" hangingPunct="1">
              <a:lnSpc>
                <a:spcPct val="100000"/>
              </a:lnSpc>
              <a:spcBef>
                <a:spcPct val="0"/>
              </a:spcBef>
              <a:spcAft>
                <a:spcPts val="600"/>
              </a:spcAft>
              <a:buClr>
                <a:srgbClr val="00148C"/>
              </a:buClr>
              <a:buSzTx/>
              <a:tabLst/>
              <a:defRPr/>
            </a:pPr>
            <a:endParaRPr lang="en-US" sz="1800" b="0" kern="0" dirty="0">
              <a:solidFill>
                <a:schemeClr val="tx1"/>
              </a:solidFill>
              <a:latin typeface="Arial"/>
              <a:ea typeface="+mn-lt"/>
              <a:cs typeface="Arial"/>
            </a:endParaRPr>
          </a:p>
        </p:txBody>
      </p:sp>
      <p:pic>
        <p:nvPicPr>
          <p:cNvPr id="2" name="Picture 1" descr="Logo, company name&#10;&#10;Description automatically generated">
            <a:extLst>
              <a:ext uri="{FF2B5EF4-FFF2-40B4-BE49-F238E27FC236}">
                <a16:creationId xmlns:a16="http://schemas.microsoft.com/office/drawing/2014/main" id="{512C5EA1-46CA-7D08-FF93-305FD1E2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27" y="6016162"/>
            <a:ext cx="1289486" cy="716954"/>
          </a:xfrm>
          <a:prstGeom prst="rect">
            <a:avLst/>
          </a:prstGeom>
        </p:spPr>
      </p:pic>
      <p:pic>
        <p:nvPicPr>
          <p:cNvPr id="4" name="Picture 3" descr="Diagram&#10;&#10;Description automatically generated">
            <a:extLst>
              <a:ext uri="{FF2B5EF4-FFF2-40B4-BE49-F238E27FC236}">
                <a16:creationId xmlns:a16="http://schemas.microsoft.com/office/drawing/2014/main" id="{E9D87D99-E56A-1C90-7257-EAD7CE8AE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69" y="866422"/>
            <a:ext cx="9550381" cy="5305765"/>
          </a:xfrm>
          <a:prstGeom prst="rect">
            <a:avLst/>
          </a:prstGeom>
        </p:spPr>
      </p:pic>
    </p:spTree>
    <p:extLst>
      <p:ext uri="{BB962C8B-B14F-4D97-AF65-F5344CB8AC3E}">
        <p14:creationId xmlns:p14="http://schemas.microsoft.com/office/powerpoint/2010/main" val="416672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Our Community Commitment</a:t>
            </a:r>
            <a:endParaRPr/>
          </a:p>
        </p:txBody>
      </p:sp>
      <p:sp>
        <p:nvSpPr>
          <p:cNvPr id="215" name="Google Shape;215;p18"/>
          <p:cNvSpPr txBox="1"/>
          <p:nvPr/>
        </p:nvSpPr>
        <p:spPr>
          <a:xfrm>
            <a:off x="430374" y="910022"/>
            <a:ext cx="5760019" cy="53723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sz="1600" b="0" i="0" dirty="0">
                <a:solidFill>
                  <a:schemeClr val="dk1"/>
                </a:solidFill>
                <a:latin typeface="Arial"/>
                <a:ea typeface="Arial"/>
                <a:cs typeface="Arial"/>
                <a:sym typeface="Arial"/>
              </a:rPr>
              <a:t>Twin States Clean Energy Link is committed to working together with host communities, residents, businesses, landowners, elected officials, and community groups throughout the application, proposal, siting, and construction processes. </a:t>
            </a:r>
            <a:endParaRPr dirty="0"/>
          </a:p>
          <a:p>
            <a:pPr marL="0" marR="0" lvl="0" indent="0" algn="l" rtl="0">
              <a:spcBef>
                <a:spcPts val="1600"/>
              </a:spcBef>
              <a:spcAft>
                <a:spcPts val="0"/>
              </a:spcAft>
              <a:buClr>
                <a:schemeClr val="dk1"/>
              </a:buClr>
              <a:buSzPts val="1600"/>
              <a:buFont typeface="Arial"/>
              <a:buNone/>
            </a:pPr>
            <a:r>
              <a:rPr lang="en-US" sz="1600" b="0" i="0" dirty="0">
                <a:solidFill>
                  <a:schemeClr val="dk1"/>
                </a:solidFill>
                <a:latin typeface="Arial"/>
                <a:ea typeface="Arial"/>
                <a:cs typeface="Arial"/>
                <a:sym typeface="Arial"/>
              </a:rPr>
              <a:t>We know from our past work that burying lines and using existing transmission corridors are important ways to minimize visual impacts.</a:t>
            </a:r>
            <a:br>
              <a:rPr lang="en-US" sz="1600" b="0" i="0" dirty="0">
                <a:solidFill>
                  <a:schemeClr val="dk1"/>
                </a:solidFill>
                <a:latin typeface="Arial"/>
                <a:ea typeface="Arial"/>
                <a:cs typeface="Arial"/>
                <a:sym typeface="Arial"/>
              </a:rPr>
            </a:br>
            <a:r>
              <a:rPr lang="en-US" sz="1600" b="0" i="0" dirty="0">
                <a:solidFill>
                  <a:schemeClr val="dk1"/>
                </a:solidFill>
                <a:latin typeface="Arial"/>
                <a:ea typeface="Arial"/>
                <a:cs typeface="Arial"/>
                <a:sym typeface="Arial"/>
              </a:rPr>
              <a:t> </a:t>
            </a:r>
            <a:br>
              <a:rPr lang="en-US" sz="1600" b="0" i="0" dirty="0">
                <a:solidFill>
                  <a:schemeClr val="dk1"/>
                </a:solidFill>
                <a:latin typeface="Arial"/>
                <a:ea typeface="Arial"/>
                <a:cs typeface="Arial"/>
                <a:sym typeface="Arial"/>
              </a:rPr>
            </a:br>
            <a:r>
              <a:rPr lang="en-US" sz="1600" b="0" i="0" dirty="0">
                <a:solidFill>
                  <a:schemeClr val="dk1"/>
                </a:solidFill>
                <a:latin typeface="Arial"/>
                <a:ea typeface="Arial"/>
                <a:cs typeface="Arial"/>
                <a:sym typeface="Arial"/>
              </a:rPr>
              <a:t>We also understand that communities deserve comprehensive conversations and two-way communication about our work. Through local presentations, town-based community meetings, one-on-one discussions, mailings, a comprehensive website, toll-free hotline number, and other methods we will provide timely, comprehensive information to individuals and groups interested in the project. Above all, the Twin States team is committed to ongoing, open conversations about the project every step of the way. </a:t>
            </a:r>
            <a:endParaRPr dirty="0"/>
          </a:p>
          <a:p>
            <a:pPr marL="0" marR="0" lvl="0" indent="0" algn="l" rtl="0">
              <a:spcBef>
                <a:spcPts val="1600"/>
              </a:spcBef>
              <a:spcAft>
                <a:spcPts val="0"/>
              </a:spcAft>
              <a:buClr>
                <a:schemeClr val="dk1"/>
              </a:buClr>
              <a:buSzPts val="800"/>
              <a:buFont typeface="Arial"/>
              <a:buNone/>
            </a:pPr>
            <a:endParaRPr sz="800" b="0" dirty="0">
              <a:solidFill>
                <a:srgbClr val="2A2A2C"/>
              </a:solidFill>
              <a:latin typeface="Arial"/>
              <a:ea typeface="Arial"/>
              <a:cs typeface="Arial"/>
              <a:sym typeface="Arial"/>
            </a:endParaRPr>
          </a:p>
        </p:txBody>
      </p:sp>
      <p:pic>
        <p:nvPicPr>
          <p:cNvPr id="216" name="Google Shape;216;p18"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3" name="Picture 2" descr="A couple of people in a boat on a river&#10;&#10;Description automatically generated with medium confidence">
            <a:extLst>
              <a:ext uri="{FF2B5EF4-FFF2-40B4-BE49-F238E27FC236}">
                <a16:creationId xmlns:a16="http://schemas.microsoft.com/office/drawing/2014/main" id="{1D3DDCDD-C01E-09B4-CCB2-ADD645FB4B27}"/>
              </a:ext>
            </a:extLst>
          </p:cNvPr>
          <p:cNvPicPr>
            <a:picLocks noChangeAspect="1"/>
          </p:cNvPicPr>
          <p:nvPr/>
        </p:nvPicPr>
        <p:blipFill>
          <a:blip r:embed="rId4"/>
          <a:stretch>
            <a:fillRect/>
          </a:stretch>
        </p:blipFill>
        <p:spPr>
          <a:xfrm>
            <a:off x="6588504" y="909990"/>
            <a:ext cx="5171698" cy="2686217"/>
          </a:xfrm>
          <a:prstGeom prst="rect">
            <a:avLst/>
          </a:prstGeom>
        </p:spPr>
      </p:pic>
      <p:sp>
        <p:nvSpPr>
          <p:cNvPr id="5" name="TextBox 4">
            <a:extLst>
              <a:ext uri="{FF2B5EF4-FFF2-40B4-BE49-F238E27FC236}">
                <a16:creationId xmlns:a16="http://schemas.microsoft.com/office/drawing/2014/main" id="{113F43CF-6B70-17A8-FDC5-32920BE1CF18}"/>
              </a:ext>
            </a:extLst>
          </p:cNvPr>
          <p:cNvSpPr txBox="1"/>
          <p:nvPr/>
        </p:nvSpPr>
        <p:spPr>
          <a:xfrm>
            <a:off x="6588504" y="3955460"/>
            <a:ext cx="7488620" cy="1579920"/>
          </a:xfrm>
          <a:prstGeom prst="rect">
            <a:avLst/>
          </a:prstGeom>
          <a:noFill/>
        </p:spPr>
        <p:txBody>
          <a:bodyPr wrap="square">
            <a:spAutoFit/>
          </a:bodyPr>
          <a:lstStyle/>
          <a:p>
            <a:pPr marL="0" marR="0" lvl="0" indent="0" algn="l" rtl="0">
              <a:spcBef>
                <a:spcPts val="1600"/>
              </a:spcBef>
              <a:spcAft>
                <a:spcPts val="0"/>
              </a:spcAft>
              <a:buClr>
                <a:schemeClr val="dk1"/>
              </a:buClr>
              <a:buSzPts val="1600"/>
              <a:buFont typeface="Arial"/>
              <a:buNone/>
            </a:pPr>
            <a:r>
              <a:rPr lang="en-US" sz="1400" b="1" i="1" dirty="0">
                <a:solidFill>
                  <a:schemeClr val="dk1"/>
                </a:solidFill>
                <a:latin typeface="Arial"/>
                <a:ea typeface="Arial"/>
                <a:cs typeface="Arial"/>
                <a:sym typeface="Arial"/>
              </a:rPr>
              <a:t>Contact us:</a:t>
            </a:r>
            <a:br>
              <a:rPr lang="en-US" sz="1400" b="1" i="1" dirty="0">
                <a:solidFill>
                  <a:schemeClr val="dk1"/>
                </a:solidFill>
                <a:latin typeface="Arial"/>
                <a:ea typeface="Arial"/>
                <a:cs typeface="Arial"/>
                <a:sym typeface="Arial"/>
              </a:rPr>
            </a:br>
            <a:br>
              <a:rPr lang="en-US" sz="1400" b="0" i="0" dirty="0">
                <a:solidFill>
                  <a:schemeClr val="dk1"/>
                </a:solidFill>
                <a:latin typeface="Arial"/>
                <a:ea typeface="Arial"/>
                <a:cs typeface="Arial"/>
                <a:sym typeface="Arial"/>
              </a:rPr>
            </a:br>
            <a:r>
              <a:rPr lang="en-US" sz="1400" b="0" i="0" dirty="0" err="1">
                <a:solidFill>
                  <a:schemeClr val="dk1"/>
                </a:solidFill>
                <a:latin typeface="Arial"/>
                <a:ea typeface="Arial"/>
                <a:cs typeface="Arial"/>
                <a:sym typeface="Arial"/>
              </a:rPr>
              <a:t>www.twinstatescleanenergylink.com</a:t>
            </a:r>
            <a:endParaRPr lang="en-US" sz="1400" b="0" i="0" dirty="0">
              <a:solidFill>
                <a:schemeClr val="dk1"/>
              </a:solidFill>
              <a:latin typeface="Arial"/>
              <a:ea typeface="Arial"/>
              <a:cs typeface="Arial"/>
              <a:sym typeface="Arial"/>
            </a:endParaRPr>
          </a:p>
          <a:p>
            <a:pPr marL="0" marR="0" lvl="0" indent="0" algn="l" rtl="0">
              <a:spcBef>
                <a:spcPts val="1600"/>
              </a:spcBef>
              <a:spcAft>
                <a:spcPts val="0"/>
              </a:spcAft>
              <a:buClr>
                <a:schemeClr val="dk1"/>
              </a:buClr>
              <a:buSzPts val="1600"/>
              <a:buFont typeface="Arial"/>
              <a:buNone/>
            </a:pPr>
            <a:r>
              <a:rPr lang="en-US" sz="1400" b="0" i="0" dirty="0" err="1">
                <a:solidFill>
                  <a:schemeClr val="dk1"/>
                </a:solidFill>
                <a:latin typeface="Arial"/>
                <a:ea typeface="Arial"/>
                <a:cs typeface="Arial"/>
                <a:sym typeface="Arial"/>
              </a:rPr>
              <a:t>outreach@twinstatescleanenergylink.com</a:t>
            </a:r>
            <a:endParaRPr lang="en-US" sz="1400" b="0" dirty="0">
              <a:solidFill>
                <a:schemeClr val="dk1"/>
              </a:solidFill>
              <a:latin typeface="Arial"/>
              <a:ea typeface="Arial"/>
              <a:cs typeface="Arial"/>
              <a:sym typeface="Arial"/>
            </a:endParaRPr>
          </a:p>
          <a:p>
            <a:pPr marL="0" marR="0" lvl="0" indent="0" algn="l" rtl="0">
              <a:spcBef>
                <a:spcPts val="1600"/>
              </a:spcBef>
              <a:spcAft>
                <a:spcPts val="0"/>
              </a:spcAft>
              <a:buClr>
                <a:schemeClr val="dk1"/>
              </a:buClr>
              <a:buSzPts val="1600"/>
              <a:buFont typeface="Arial"/>
              <a:buNone/>
            </a:pPr>
            <a:r>
              <a:rPr lang="en-US" sz="1400" b="0" i="0" strike="noStrike" dirty="0">
                <a:solidFill>
                  <a:schemeClr val="dk1"/>
                </a:solidFill>
                <a:latin typeface="Arial"/>
                <a:ea typeface="Arial"/>
                <a:cs typeface="Arial"/>
                <a:sym typeface="Arial"/>
              </a:rPr>
              <a:t>1-800-886-8239</a:t>
            </a:r>
            <a:endParaRPr lang="en-US" sz="1400" b="0" i="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How New England generates power today, and in the future</a:t>
            </a:r>
            <a:endParaRPr/>
          </a:p>
        </p:txBody>
      </p:sp>
      <p:sp>
        <p:nvSpPr>
          <p:cNvPr id="130" name="Google Shape;130;p2"/>
          <p:cNvSpPr txBox="1"/>
          <p:nvPr/>
        </p:nvSpPr>
        <p:spPr>
          <a:xfrm>
            <a:off x="5948096" y="802041"/>
            <a:ext cx="5812106"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1800"/>
              <a:buFont typeface="Arial"/>
              <a:buNone/>
            </a:pPr>
            <a:r>
              <a:rPr lang="en-US" sz="1800" b="1" i="1" u="none" strike="noStrike" cap="none">
                <a:solidFill>
                  <a:srgbClr val="00148C"/>
                </a:solidFill>
                <a:latin typeface="Arial"/>
                <a:ea typeface="Arial"/>
                <a:cs typeface="Arial"/>
                <a:sym typeface="Arial"/>
              </a:rPr>
              <a:t>Where does our power come from now?</a:t>
            </a:r>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a:solidFill>
                  <a:srgbClr val="55555A"/>
                </a:solidFill>
                <a:latin typeface="Arial"/>
                <a:ea typeface="Arial"/>
                <a:cs typeface="Arial"/>
                <a:sym typeface="Arial"/>
              </a:rPr>
              <a:t>Even with the retirements, New England’s power supply remains heavily reliant on fossil fuel generation, mostly natural gas, that emits a significant amount of greenhouse gases.</a:t>
            </a:r>
            <a:endParaRPr/>
          </a:p>
          <a:p>
            <a:pPr marL="0" marR="0" lvl="0" indent="0" algn="l" rtl="0">
              <a:lnSpc>
                <a:spcPct val="100000"/>
              </a:lnSpc>
              <a:spcBef>
                <a:spcPts val="600"/>
              </a:spcBef>
              <a:spcAft>
                <a:spcPts val="0"/>
              </a:spcAft>
              <a:buClr>
                <a:srgbClr val="00148C"/>
              </a:buClr>
              <a:buSzPts val="1200"/>
              <a:buFont typeface="Arial"/>
              <a:buNone/>
            </a:pPr>
            <a:endParaRPr sz="1200" b="1" i="1"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1800"/>
              <a:buFont typeface="Arial"/>
              <a:buNone/>
            </a:pPr>
            <a:r>
              <a:rPr lang="en-US" sz="1800" b="1" i="1" u="none" strike="noStrike" cap="none">
                <a:solidFill>
                  <a:srgbClr val="00148C"/>
                </a:solidFill>
                <a:latin typeface="Arial"/>
                <a:ea typeface="Arial"/>
                <a:cs typeface="Arial"/>
                <a:sym typeface="Arial"/>
              </a:rPr>
              <a:t>Where will New England’s future power supply come from?</a:t>
            </a:r>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a:solidFill>
                  <a:srgbClr val="55555A"/>
                </a:solidFill>
                <a:latin typeface="Arial"/>
                <a:ea typeface="Arial"/>
                <a:cs typeface="Arial"/>
                <a:sym typeface="Arial"/>
              </a:rPr>
              <a:t>The region’s state policymakers have set aggressive goals to make our power supply greener</a:t>
            </a:r>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a:solidFill>
                  <a:srgbClr val="55555A"/>
                </a:solidFill>
                <a:latin typeface="Arial"/>
                <a:ea typeface="Arial"/>
                <a:cs typeface="Arial"/>
                <a:sym typeface="Arial"/>
              </a:rPr>
              <a:t>Meeting these goals requires the connection of lots of wind and solar generation over the coming decade—and importing a significant amount of Canadian clean energy.</a:t>
            </a:r>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a:solidFill>
                  <a:srgbClr val="55555A"/>
                </a:solidFill>
                <a:latin typeface="Arial"/>
                <a:ea typeface="Arial"/>
                <a:cs typeface="Arial"/>
                <a:sym typeface="Arial"/>
              </a:rPr>
              <a:t>This transition will create thousands of new good paying local jobs</a:t>
            </a:r>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a:solidFill>
                  <a:srgbClr val="55555A"/>
                </a:solidFill>
                <a:latin typeface="Arial"/>
                <a:ea typeface="Arial"/>
                <a:cs typeface="Arial"/>
                <a:sym typeface="Arial"/>
              </a:rPr>
              <a:t>In fact, the Energy Transition, as it is called, will be the largest transformation of how we produce our power in a lifetime</a:t>
            </a:r>
            <a:endParaRPr/>
          </a:p>
        </p:txBody>
      </p:sp>
      <p:sp>
        <p:nvSpPr>
          <p:cNvPr id="131" name="Google Shape;131;p2"/>
          <p:cNvSpPr txBox="1"/>
          <p:nvPr/>
        </p:nvSpPr>
        <p:spPr>
          <a:xfrm>
            <a:off x="888019" y="1127942"/>
            <a:ext cx="4028935" cy="907941"/>
          </a:xfrm>
          <a:prstGeom prst="rect">
            <a:avLst/>
          </a:prstGeom>
          <a:noFill/>
          <a:ln w="9525" cap="flat" cmpd="sng">
            <a:solidFill>
              <a:srgbClr val="000000"/>
            </a:solidFill>
            <a:prstDash val="solid"/>
            <a:miter lim="800000"/>
            <a:headEnd type="none" w="sm" len="sm"/>
            <a:tailEnd type="none" w="sm" len="sm"/>
          </a:ln>
        </p:spPr>
        <p:txBody>
          <a:bodyPr spcFirstLastPara="1" wrap="square" lIns="0" tIns="0" rIns="0" bIns="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600"/>
              </a:spcBef>
              <a:spcAft>
                <a:spcPts val="0"/>
              </a:spcAft>
              <a:buNone/>
            </a:pPr>
            <a:r>
              <a:rPr lang="en-US" sz="1800" b="0" i="0" u="none" strike="noStrike" cap="none">
                <a:solidFill>
                  <a:schemeClr val="dk1"/>
                </a:solidFill>
                <a:latin typeface="Arial"/>
                <a:ea typeface="Arial"/>
                <a:cs typeface="Arial"/>
                <a:sym typeface="Arial"/>
              </a:rPr>
              <a:t>               Insert pie chart showing current NE gen fleet by fuel type</a:t>
            </a:r>
            <a:endParaRPr sz="1800" b="0" i="0" u="none" strike="noStrike" cap="none">
              <a:solidFill>
                <a:schemeClr val="dk1"/>
              </a:solidFill>
              <a:latin typeface="Arial"/>
              <a:ea typeface="Arial"/>
              <a:cs typeface="Arial"/>
              <a:sym typeface="Arial"/>
            </a:endParaRPr>
          </a:p>
        </p:txBody>
      </p:sp>
      <p:pic>
        <p:nvPicPr>
          <p:cNvPr id="132" name="Google Shape;132;p2"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133" name="Google Shape;133;p2"/>
          <p:cNvPicPr preferRelativeResize="0"/>
          <p:nvPr/>
        </p:nvPicPr>
        <p:blipFill rotWithShape="1">
          <a:blip r:embed="rId4">
            <a:alphaModFix/>
          </a:blip>
          <a:srcRect/>
          <a:stretch/>
        </p:blipFill>
        <p:spPr>
          <a:xfrm>
            <a:off x="106672" y="640018"/>
            <a:ext cx="5385203" cy="2999353"/>
          </a:xfrm>
          <a:prstGeom prst="rect">
            <a:avLst/>
          </a:prstGeom>
          <a:noFill/>
          <a:ln>
            <a:noFill/>
          </a:ln>
        </p:spPr>
      </p:pic>
      <p:pic>
        <p:nvPicPr>
          <p:cNvPr id="134" name="Google Shape;134;p2"/>
          <p:cNvPicPr preferRelativeResize="0"/>
          <p:nvPr/>
        </p:nvPicPr>
        <p:blipFill rotWithShape="1">
          <a:blip r:embed="rId5">
            <a:alphaModFix/>
          </a:blip>
          <a:srcRect/>
          <a:stretch/>
        </p:blipFill>
        <p:spPr>
          <a:xfrm>
            <a:off x="1221699" y="3904566"/>
            <a:ext cx="3155149" cy="2100321"/>
          </a:xfrm>
          <a:prstGeom prst="rect">
            <a:avLst/>
          </a:prstGeom>
          <a:noFill/>
          <a:ln>
            <a:noFill/>
          </a:ln>
        </p:spPr>
      </p:pic>
      <p:sp>
        <p:nvSpPr>
          <p:cNvPr id="135" name="Google Shape;135;p2"/>
          <p:cNvSpPr txBox="1"/>
          <p:nvPr/>
        </p:nvSpPr>
        <p:spPr>
          <a:xfrm>
            <a:off x="1600200" y="6055122"/>
            <a:ext cx="207727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cap="none">
                <a:solidFill>
                  <a:srgbClr val="55555A"/>
                </a:solidFill>
                <a:latin typeface="Arial"/>
                <a:ea typeface="Arial"/>
                <a:cs typeface="Arial"/>
                <a:sym typeface="Arial"/>
              </a:rPr>
              <a:t>Source: ISO New England</a:t>
            </a:r>
            <a:endParaRPr sz="1000" i="1">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The obstacles to a clean energy future</a:t>
            </a:r>
            <a:endParaRPr/>
          </a:p>
        </p:txBody>
      </p:sp>
      <p:sp>
        <p:nvSpPr>
          <p:cNvPr id="141" name="Google Shape;141;p3"/>
          <p:cNvSpPr txBox="1"/>
          <p:nvPr/>
        </p:nvSpPr>
        <p:spPr>
          <a:xfrm>
            <a:off x="430374" y="825306"/>
            <a:ext cx="11213758" cy="23308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a:solidFill>
                  <a:srgbClr val="00148C"/>
                </a:solidFill>
                <a:latin typeface="Arial"/>
                <a:ea typeface="Arial"/>
                <a:cs typeface="Arial"/>
                <a:sym typeface="Arial"/>
              </a:rPr>
              <a:t>What are the challenges in achieving the Energy Transition?</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Wind and solar power output moves up and down depending on weather conditions, cloud cover, time of day, and other factors.</a:t>
            </a:r>
            <a:br>
              <a:rPr lang="en-US" sz="2000" b="0">
                <a:solidFill>
                  <a:srgbClr val="55555A"/>
                </a:solidFill>
                <a:latin typeface="Arial"/>
                <a:ea typeface="Arial"/>
                <a:cs typeface="Arial"/>
                <a:sym typeface="Arial"/>
              </a:rPr>
            </a:br>
            <a:endParaRPr sz="1000" b="0">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To keep our grid reliable, we need a controllable backup source of power when clean power output is low, but customer demand is high.</a:t>
            </a:r>
            <a:br>
              <a:rPr lang="en-US" sz="2000" b="0">
                <a:solidFill>
                  <a:srgbClr val="55555A"/>
                </a:solidFill>
                <a:latin typeface="Arial"/>
                <a:ea typeface="Arial"/>
                <a:cs typeface="Arial"/>
                <a:sym typeface="Arial"/>
              </a:rPr>
            </a:br>
            <a:endParaRPr sz="1000" b="0">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Experts agree that if the region doesn’t take action, fossil fuel generation will be the primary source of backup power. This harms our ability to get to a greener future.</a:t>
            </a:r>
            <a:endParaRPr/>
          </a:p>
        </p:txBody>
      </p:sp>
      <p:pic>
        <p:nvPicPr>
          <p:cNvPr id="142" name="Google Shape;142;p3"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graphicFrame>
        <p:nvGraphicFramePr>
          <p:cNvPr id="143" name="Google Shape;143;p3"/>
          <p:cNvGraphicFramePr/>
          <p:nvPr/>
        </p:nvGraphicFramePr>
        <p:xfrm>
          <a:off x="2511707" y="3960433"/>
          <a:ext cx="1379800" cy="1483400"/>
        </p:xfrm>
        <a:graphic>
          <a:graphicData uri="http://schemas.openxmlformats.org/drawingml/2006/table">
            <a:tbl>
              <a:tblPr firstRow="1" bandRow="1">
                <a:noFill/>
                <a:tableStyleId>{061E4B27-8EB9-4F40-8FC1-152917B7C12B}</a:tableStyleId>
              </a:tblPr>
              <a:tblGrid>
                <a:gridCol w="1379800">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NE Peak Need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Summer</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Winter</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Night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44" name="Google Shape;144;p3"/>
          <p:cNvGraphicFramePr/>
          <p:nvPr/>
        </p:nvGraphicFramePr>
        <p:xfrm>
          <a:off x="8689943" y="4876687"/>
          <a:ext cx="1352725" cy="1483400"/>
        </p:xfrm>
        <a:graphic>
          <a:graphicData uri="http://schemas.openxmlformats.org/drawingml/2006/table">
            <a:tbl>
              <a:tblPr firstRow="1" bandRow="1">
                <a:noFill/>
                <a:tableStyleId>{061E4B27-8EB9-4F40-8FC1-152917B7C12B}</a:tableStyleId>
              </a:tblPr>
              <a:tblGrid>
                <a:gridCol w="13527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NE Surplus</a:t>
                      </a:r>
                      <a:endParaRPr/>
                    </a:p>
                  </a:txBody>
                  <a:tcPr marL="91450" marR="91450" marT="45725" marB="45725">
                    <a:solidFill>
                      <a:srgbClr val="92D050"/>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Spring</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Fall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Clr>
                          <a:schemeClr val="dk1"/>
                        </a:buClr>
                        <a:buSzPts val="1200"/>
                        <a:buFont typeface="Arial"/>
                        <a:buNone/>
                      </a:pPr>
                      <a:r>
                        <a:rPr lang="en-US" sz="1200" u="none" strike="noStrike" cap="none"/>
                        <a:t>Daytime</a:t>
                      </a:r>
                      <a:endParaRPr/>
                    </a:p>
                  </a:txBody>
                  <a:tcPr marL="91450" marR="91450" marT="45725" marB="45725"/>
                </a:tc>
                <a:extLst>
                  <a:ext uri="{0D108BD9-81ED-4DB2-BD59-A6C34878D82A}">
                    <a16:rowId xmlns:a16="http://schemas.microsoft.com/office/drawing/2014/main" val="10003"/>
                  </a:ext>
                </a:extLst>
              </a:tr>
            </a:tbl>
          </a:graphicData>
        </a:graphic>
      </p:graphicFrame>
      <p:sp>
        <p:nvSpPr>
          <p:cNvPr id="145" name="Google Shape;145;p3"/>
          <p:cNvSpPr/>
          <p:nvPr/>
        </p:nvSpPr>
        <p:spPr>
          <a:xfrm>
            <a:off x="4201608" y="3613190"/>
            <a:ext cx="4178237" cy="1483361"/>
          </a:xfrm>
          <a:prstGeom prst="rightArrow">
            <a:avLst>
              <a:gd name="adj1" fmla="val 50000"/>
              <a:gd name="adj2"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3"/>
          <p:cNvSpPr/>
          <p:nvPr/>
        </p:nvSpPr>
        <p:spPr>
          <a:xfrm rot="10800000">
            <a:off x="4201610" y="5228740"/>
            <a:ext cx="4178236" cy="1483360"/>
          </a:xfrm>
          <a:prstGeom prst="rightArrow">
            <a:avLst>
              <a:gd name="adj1" fmla="val 50000"/>
              <a:gd name="adj2" fmla="val 50000"/>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5148406" y="5691873"/>
            <a:ext cx="2834369" cy="5693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New England Peak Supply</a:t>
            </a:r>
            <a:endParaRPr/>
          </a:p>
          <a:p>
            <a:pPr marL="0" marR="0" lvl="0" indent="0" algn="l" rtl="0">
              <a:spcBef>
                <a:spcPts val="600"/>
              </a:spcBef>
              <a:spcAft>
                <a:spcPts val="0"/>
              </a:spcAft>
              <a:buNone/>
            </a:pPr>
            <a:r>
              <a:rPr lang="en-US" sz="1600" i="1">
                <a:solidFill>
                  <a:schemeClr val="lt1"/>
                </a:solidFill>
                <a:latin typeface="Arial"/>
                <a:ea typeface="Arial"/>
                <a:cs typeface="Arial"/>
                <a:sym typeface="Arial"/>
              </a:rPr>
              <a:t>Surplus renewables to Quebec</a:t>
            </a:r>
            <a:endParaRPr sz="1600" i="1">
              <a:solidFill>
                <a:schemeClr val="lt1"/>
              </a:solidFill>
              <a:latin typeface="Arial"/>
              <a:ea typeface="Arial"/>
              <a:cs typeface="Arial"/>
              <a:sym typeface="Arial"/>
            </a:endParaRPr>
          </a:p>
        </p:txBody>
      </p:sp>
      <p:sp>
        <p:nvSpPr>
          <p:cNvPr id="148" name="Google Shape;148;p3"/>
          <p:cNvSpPr txBox="1"/>
          <p:nvPr/>
        </p:nvSpPr>
        <p:spPr>
          <a:xfrm>
            <a:off x="4778748" y="4070176"/>
            <a:ext cx="2834369" cy="5693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New England Peak Need</a:t>
            </a:r>
            <a:endParaRPr/>
          </a:p>
          <a:p>
            <a:pPr marL="0" marR="0" lvl="0" indent="0" algn="l" rtl="0">
              <a:spcBef>
                <a:spcPts val="600"/>
              </a:spcBef>
              <a:spcAft>
                <a:spcPts val="0"/>
              </a:spcAft>
              <a:buNone/>
            </a:pPr>
            <a:r>
              <a:rPr lang="en-US" sz="1600" i="1">
                <a:solidFill>
                  <a:schemeClr val="lt1"/>
                </a:solidFill>
                <a:latin typeface="Arial"/>
                <a:ea typeface="Arial"/>
                <a:cs typeface="Arial"/>
                <a:sym typeface="Arial"/>
              </a:rPr>
              <a:t>Hydropower from Quebec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Meeting the challenge</a:t>
            </a:r>
            <a:endParaRPr/>
          </a:p>
        </p:txBody>
      </p:sp>
      <p:sp>
        <p:nvSpPr>
          <p:cNvPr id="154" name="Google Shape;154;p4"/>
          <p:cNvSpPr txBox="1"/>
          <p:nvPr/>
        </p:nvSpPr>
        <p:spPr>
          <a:xfrm>
            <a:off x="5491875" y="573752"/>
            <a:ext cx="6304746"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a:solidFill>
                  <a:srgbClr val="00148C"/>
                </a:solidFill>
                <a:latin typeface="Arial"/>
                <a:ea typeface="Arial"/>
                <a:cs typeface="Arial"/>
                <a:sym typeface="Arial"/>
              </a:rPr>
              <a:t>Is there another path forward?</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Quebec has large amounts of clean hydro power that can serve as backup power in place of natural gas fired power when wind and solar output is low</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In fact, Quebec already sends large volumes of power to the region to serve the energy needs of New England homes and businesses</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The lines that Quebec currently uses to send power to New England experience very high use</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This means more lines are needed to Quebec to deliver the additional hydro power that New England needs as a clean alternative for power to back up wind and solar</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1" i="1">
              <a:solidFill>
                <a:srgbClr val="55555A"/>
              </a:solidFill>
              <a:latin typeface="Arial"/>
              <a:ea typeface="Arial"/>
              <a:cs typeface="Arial"/>
              <a:sym typeface="Arial"/>
            </a:endParaRPr>
          </a:p>
        </p:txBody>
      </p:sp>
      <p:pic>
        <p:nvPicPr>
          <p:cNvPr id="155" name="Google Shape;155;p4"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156" name="Google Shape;156;p4" descr="A picture containing outdoor, sky, sunset, water&#10;&#10;Description automatically generated"/>
          <p:cNvPicPr preferRelativeResize="0"/>
          <p:nvPr/>
        </p:nvPicPr>
        <p:blipFill rotWithShape="1">
          <a:blip r:embed="rId4">
            <a:alphaModFix/>
          </a:blip>
          <a:srcRect t="13621"/>
          <a:stretch/>
        </p:blipFill>
        <p:spPr>
          <a:xfrm>
            <a:off x="226307" y="3558835"/>
            <a:ext cx="4943729" cy="2248176"/>
          </a:xfrm>
          <a:prstGeom prst="rect">
            <a:avLst/>
          </a:prstGeom>
          <a:gradFill>
            <a:gsLst>
              <a:gs pos="0">
                <a:srgbClr val="3D3D42"/>
              </a:gs>
              <a:gs pos="80000">
                <a:srgbClr val="515157"/>
              </a:gs>
              <a:gs pos="100000">
                <a:srgbClr val="515157"/>
              </a:gs>
            </a:gsLst>
            <a:lin ang="16200000" scaled="0"/>
          </a:gradFill>
          <a:ln w="9525" cap="flat" cmpd="sng">
            <a:solidFill>
              <a:srgbClr val="525257"/>
            </a:solidFill>
            <a:prstDash val="solid"/>
            <a:round/>
            <a:headEnd type="none" w="sm" len="sm"/>
            <a:tailEnd type="none" w="sm" len="sm"/>
          </a:ln>
          <a:effectLst>
            <a:outerShdw blurRad="40000" dist="23000" dir="5400000" rotWithShape="0">
              <a:srgbClr val="000000">
                <a:alpha val="34901"/>
              </a:srgbClr>
            </a:outerShdw>
          </a:effectLst>
        </p:spPr>
      </p:pic>
      <p:pic>
        <p:nvPicPr>
          <p:cNvPr id="157" name="Google Shape;157;p4"/>
          <p:cNvPicPr preferRelativeResize="0"/>
          <p:nvPr/>
        </p:nvPicPr>
        <p:blipFill rotWithShape="1">
          <a:blip r:embed="rId5">
            <a:alphaModFix/>
          </a:blip>
          <a:srcRect l="13019"/>
          <a:stretch/>
        </p:blipFill>
        <p:spPr>
          <a:xfrm>
            <a:off x="226307" y="993714"/>
            <a:ext cx="4943730" cy="2071394"/>
          </a:xfrm>
          <a:prstGeom prst="rect">
            <a:avLst/>
          </a:prstGeom>
          <a:gradFill>
            <a:gsLst>
              <a:gs pos="0">
                <a:srgbClr val="3D3D42"/>
              </a:gs>
              <a:gs pos="80000">
                <a:srgbClr val="515157"/>
              </a:gs>
              <a:gs pos="100000">
                <a:srgbClr val="515157"/>
              </a:gs>
            </a:gsLst>
            <a:lin ang="16200000" scaled="0"/>
          </a:gradFill>
          <a:ln w="9525" cap="flat" cmpd="sng">
            <a:solidFill>
              <a:srgbClr val="525257"/>
            </a:solidFill>
            <a:prstDash val="solid"/>
            <a:round/>
            <a:headEnd type="none" w="sm" len="sm"/>
            <a:tailEnd type="none" w="sm" len="sm"/>
          </a:ln>
          <a:effectLst>
            <a:outerShdw blurRad="40000" dist="23000" dir="5400000" rotWithShape="0">
              <a:srgbClr val="000000">
                <a:alpha val="3490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DOE Transmission Facilitation Program</a:t>
            </a:r>
            <a:endParaRPr/>
          </a:p>
        </p:txBody>
      </p:sp>
      <p:sp>
        <p:nvSpPr>
          <p:cNvPr id="163" name="Google Shape;163;p5"/>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0" indent="-176213" algn="l" rtl="0">
              <a:lnSpc>
                <a:spcPct val="100000"/>
              </a:lnSpc>
              <a:spcBef>
                <a:spcPts val="0"/>
              </a:spcBef>
              <a:spcAft>
                <a:spcPts val="0"/>
              </a:spcAft>
              <a:buClr>
                <a:srgbClr val="00148C"/>
              </a:buClr>
              <a:buSzPts val="1800"/>
              <a:buFont typeface="Noto Sans Symbols"/>
              <a:buChar char="▪"/>
            </a:pPr>
            <a:r>
              <a:rPr lang="en-US" sz="1800" b="0">
                <a:solidFill>
                  <a:schemeClr val="dk1"/>
                </a:solidFill>
                <a:latin typeface="Arial"/>
                <a:ea typeface="Arial"/>
                <a:cs typeface="Arial"/>
                <a:sym typeface="Arial"/>
              </a:rPr>
              <a:t>In late April, Twin States was invited by the Department of Energy to participate in Phase 2 of the Transmission Facilitation Program’s (TFP) RFP process for capacity contracts, a recognition that they believe Twin States is a viable, buildable project that is potentially eligible for federal assistance. </a:t>
            </a:r>
            <a:br>
              <a:rPr lang="en-US" sz="1800" b="0">
                <a:solidFill>
                  <a:schemeClr val="dk1"/>
                </a:solidFill>
                <a:latin typeface="Arial"/>
                <a:ea typeface="Arial"/>
                <a:cs typeface="Arial"/>
                <a:sym typeface="Arial"/>
              </a:rPr>
            </a:br>
            <a:endParaRPr sz="1800" b="0">
              <a:solidFill>
                <a:schemeClr val="dk1"/>
              </a:solidFill>
              <a:latin typeface="Arial"/>
              <a:ea typeface="Arial"/>
              <a:cs typeface="Arial"/>
              <a:sym typeface="Arial"/>
            </a:endParaRPr>
          </a:p>
          <a:p>
            <a:pPr marL="176213" marR="0" lvl="0" indent="-176213" algn="l" rtl="0">
              <a:lnSpc>
                <a:spcPct val="100000"/>
              </a:lnSpc>
              <a:spcBef>
                <a:spcPts val="600"/>
              </a:spcBef>
              <a:spcAft>
                <a:spcPts val="0"/>
              </a:spcAft>
              <a:buClr>
                <a:srgbClr val="00148C"/>
              </a:buClr>
              <a:buSzPts val="1800"/>
              <a:buFont typeface="Noto Sans Symbols"/>
              <a:buChar char="▪"/>
            </a:pPr>
            <a:r>
              <a:rPr lang="en-US" sz="1800" b="0">
                <a:solidFill>
                  <a:schemeClr val="dk1"/>
                </a:solidFill>
                <a:latin typeface="Arial"/>
                <a:ea typeface="Arial"/>
                <a:cs typeface="Arial"/>
                <a:sym typeface="Arial"/>
              </a:rPr>
              <a:t>Twin States’ Phase 2 RFP Response will be submitted on June 12th, with DOE deliberations throughout the summer.</a:t>
            </a:r>
            <a:endParaRPr/>
          </a:p>
        </p:txBody>
      </p:sp>
      <p:pic>
        <p:nvPicPr>
          <p:cNvPr id="164" name="Google Shape;164;p5"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Twin States Clean Energy Link – A Ready Path to a Clean Energy Future</a:t>
            </a:r>
            <a:endParaRPr/>
          </a:p>
        </p:txBody>
      </p:sp>
      <p:sp>
        <p:nvSpPr>
          <p:cNvPr id="170" name="Google Shape;170;p6"/>
          <p:cNvSpPr txBox="1"/>
          <p:nvPr/>
        </p:nvSpPr>
        <p:spPr>
          <a:xfrm>
            <a:off x="430373" y="667217"/>
            <a:ext cx="11128835"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a:solidFill>
                  <a:srgbClr val="55555A"/>
                </a:solidFill>
                <a:latin typeface="Arial"/>
                <a:ea typeface="Arial"/>
                <a:cs typeface="Arial"/>
                <a:sym typeface="Arial"/>
              </a:rPr>
              <a:t>What is Twin States and how can it help?</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Twin States is a new transmission line from and to Quebec aimed at providing power to back up wind and solar in New England in place of fossil fuel generation</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Twin States would be constructed </a:t>
            </a:r>
            <a:r>
              <a:rPr lang="en-US" sz="2000" b="0" u="sng">
                <a:solidFill>
                  <a:srgbClr val="55555A"/>
                </a:solidFill>
                <a:latin typeface="Arial"/>
                <a:ea typeface="Arial"/>
                <a:cs typeface="Arial"/>
                <a:sym typeface="Arial"/>
              </a:rPr>
              <a:t>within existing rights of way</a:t>
            </a:r>
            <a:r>
              <a:rPr lang="en-US" sz="2000" b="0">
                <a:solidFill>
                  <a:srgbClr val="55555A"/>
                </a:solidFill>
                <a:latin typeface="Arial"/>
                <a:ea typeface="Arial"/>
                <a:cs typeface="Arial"/>
                <a:sym typeface="Arial"/>
              </a:rPr>
              <a:t> through VT and NH, either underground (VT and NH) or as an upgrade to existing overhead lines (NH)</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r>
              <a:rPr lang="en-US" sz="2000" b="1" i="1">
                <a:solidFill>
                  <a:srgbClr val="55555A"/>
                </a:solidFill>
                <a:latin typeface="Arial"/>
                <a:ea typeface="Arial"/>
                <a:cs typeface="Arial"/>
                <a:sym typeface="Arial"/>
              </a:rPr>
              <a:t>How is Twin States different than the other proposed lines to Quebec that were strongly opposed?</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Twin States enjoys strong support in New Hampshire, where projects have faced opposition in the past, because it requires almost no new rights of way and very little tree clearing</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Twin States will be built under state roads or as an upgrade to existing overhead lines, resulting in minimal visual impact for neighbors and visitors</a:t>
            </a:r>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a:solidFill>
                  <a:srgbClr val="55555A"/>
                </a:solidFill>
                <a:latin typeface="Arial"/>
                <a:ea typeface="Arial"/>
                <a:cs typeface="Arial"/>
                <a:sym typeface="Arial"/>
              </a:rPr>
              <a:t>Twin States will be developed by National Grid, a company that makes communicating and partnering with host communities its top priority</a:t>
            </a:r>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0" marR="0" lvl="0" indent="0" algn="l" rtl="0">
              <a:spcBef>
                <a:spcPts val="600"/>
              </a:spcBef>
              <a:spcAft>
                <a:spcPts val="0"/>
              </a:spcAft>
              <a:buClr>
                <a:srgbClr val="00148C"/>
              </a:buClr>
              <a:buSzPts val="2000"/>
              <a:buFont typeface="Arial"/>
              <a:buNone/>
            </a:pPr>
            <a:endParaRPr sz="2000" b="1" i="1">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1" i="1">
              <a:solidFill>
                <a:srgbClr val="55555A"/>
              </a:solidFill>
              <a:latin typeface="Arial"/>
              <a:ea typeface="Arial"/>
              <a:cs typeface="Arial"/>
              <a:sym typeface="Arial"/>
            </a:endParaRPr>
          </a:p>
        </p:txBody>
      </p:sp>
      <p:pic>
        <p:nvPicPr>
          <p:cNvPr id="171" name="Google Shape;171;p6"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733809" y="120559"/>
            <a:ext cx="4896805" cy="4833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400"/>
              <a:t>International Border Crossing, VT &amp; Northern NH</a:t>
            </a:r>
            <a:endParaRPr/>
          </a:p>
        </p:txBody>
      </p:sp>
      <p:pic>
        <p:nvPicPr>
          <p:cNvPr id="177" name="Google Shape;177;p7"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178" name="Google Shape;178;p7"/>
          <p:cNvPicPr preferRelativeResize="0"/>
          <p:nvPr/>
        </p:nvPicPr>
        <p:blipFill rotWithShape="1">
          <a:blip r:embed="rId4">
            <a:alphaModFix/>
          </a:blip>
          <a:srcRect/>
          <a:stretch/>
        </p:blipFill>
        <p:spPr>
          <a:xfrm>
            <a:off x="430374" y="380983"/>
            <a:ext cx="5503676" cy="6144372"/>
          </a:xfrm>
          <a:prstGeom prst="rect">
            <a:avLst/>
          </a:prstGeom>
          <a:noFill/>
          <a:ln>
            <a:noFill/>
          </a:ln>
        </p:spPr>
      </p:pic>
      <p:pic>
        <p:nvPicPr>
          <p:cNvPr id="179" name="Google Shape;179;p7"/>
          <p:cNvPicPr preferRelativeResize="0"/>
          <p:nvPr/>
        </p:nvPicPr>
        <p:blipFill rotWithShape="1">
          <a:blip r:embed="rId5">
            <a:alphaModFix/>
          </a:blip>
          <a:srcRect/>
          <a:stretch/>
        </p:blipFill>
        <p:spPr>
          <a:xfrm>
            <a:off x="6095288" y="380983"/>
            <a:ext cx="5503677" cy="6144373"/>
          </a:xfrm>
          <a:prstGeom prst="rect">
            <a:avLst/>
          </a:prstGeom>
          <a:noFill/>
          <a:ln>
            <a:noFill/>
          </a:ln>
        </p:spPr>
      </p:pic>
      <p:sp>
        <p:nvSpPr>
          <p:cNvPr id="180" name="Google Shape;180;p7"/>
          <p:cNvSpPr txBox="1"/>
          <p:nvPr/>
        </p:nvSpPr>
        <p:spPr>
          <a:xfrm>
            <a:off x="6448419" y="124884"/>
            <a:ext cx="4797414" cy="25609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a:solidFill>
                  <a:schemeClr val="accent1"/>
                </a:solidFill>
                <a:latin typeface="Arial"/>
                <a:ea typeface="Arial"/>
                <a:cs typeface="Arial"/>
                <a:sym typeface="Arial"/>
              </a:rPr>
              <a:t>New Hampshire Route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Benefits for Host Communities &amp; States</a:t>
            </a:r>
            <a:endParaRPr/>
          </a:p>
        </p:txBody>
      </p:sp>
      <p:sp>
        <p:nvSpPr>
          <p:cNvPr id="194" name="Google Shape;194;p15"/>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0" indent="-176213" algn="l" rtl="0">
              <a:lnSpc>
                <a:spcPct val="100000"/>
              </a:lnSpc>
              <a:spcBef>
                <a:spcPts val="0"/>
              </a:spcBef>
              <a:spcAft>
                <a:spcPts val="0"/>
              </a:spcAft>
              <a:buClr>
                <a:srgbClr val="00148C"/>
              </a:buClr>
              <a:buSzPts val="1800"/>
              <a:buFont typeface="Noto Sans Symbols"/>
              <a:buChar char="▪"/>
            </a:pPr>
            <a:r>
              <a:rPr lang="en-US" sz="1800" b="1" u="sng" dirty="0">
                <a:solidFill>
                  <a:schemeClr val="dk1"/>
                </a:solidFill>
                <a:latin typeface="Arial"/>
                <a:ea typeface="Arial"/>
                <a:cs typeface="Arial"/>
                <a:sym typeface="Arial"/>
              </a:rPr>
              <a:t>Host Community Benefits</a:t>
            </a:r>
            <a:r>
              <a:rPr lang="en-US" sz="1800" b="1" dirty="0">
                <a:solidFill>
                  <a:schemeClr val="dk1"/>
                </a:solidFill>
                <a:latin typeface="Arial"/>
                <a:ea typeface="Arial"/>
                <a:cs typeface="Arial"/>
                <a:sym typeface="Arial"/>
              </a:rPr>
              <a:t>: </a:t>
            </a:r>
            <a:r>
              <a:rPr lang="en-US" sz="1800" b="0" dirty="0">
                <a:solidFill>
                  <a:schemeClr val="dk1"/>
                </a:solidFill>
                <a:latin typeface="Arial"/>
                <a:ea typeface="Arial"/>
                <a:cs typeface="Arial"/>
                <a:sym typeface="Arial"/>
              </a:rPr>
              <a:t>Twin States will provide host communities with hundreds of millions in</a:t>
            </a:r>
            <a:r>
              <a:rPr lang="en-US" sz="1800" b="0" i="0" u="none" strike="noStrike" cap="none" dirty="0">
                <a:solidFill>
                  <a:schemeClr val="dk1"/>
                </a:solidFill>
                <a:latin typeface="Arial"/>
                <a:ea typeface="Arial"/>
                <a:cs typeface="Arial"/>
                <a:sym typeface="Arial"/>
              </a:rPr>
              <a:t> property taxes revenue and other benefits packages towards community-identified needs. </a:t>
            </a:r>
            <a:r>
              <a:rPr lang="en-US" sz="1800" b="0" dirty="0">
                <a:solidFill>
                  <a:schemeClr val="dk1"/>
                </a:solidFill>
                <a:latin typeface="Arial"/>
                <a:ea typeface="Arial"/>
                <a:cs typeface="Arial"/>
                <a:sym typeface="Arial"/>
              </a:rPr>
              <a:t>We would like for this to be the first of many conversations about how these programs can benefit Littleton. </a:t>
            </a:r>
            <a:br>
              <a:rPr lang="en-US" sz="1800" b="0" i="0" u="none" strike="noStrike" cap="none" dirty="0">
                <a:solidFill>
                  <a:schemeClr val="dk1"/>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Regional Economic Development</a:t>
            </a:r>
            <a:r>
              <a:rPr lang="en-US" sz="1800" b="1" i="0" strike="noStrike" cap="none" dirty="0">
                <a:solidFill>
                  <a:schemeClr val="dk1"/>
                </a:solidFill>
                <a:latin typeface="Arial"/>
                <a:ea typeface="Arial"/>
                <a:cs typeface="Arial"/>
                <a:sym typeface="Arial"/>
              </a:rPr>
              <a:t>:</a:t>
            </a:r>
            <a:r>
              <a:rPr lang="en-US" sz="1800" b="0" i="0" strike="noStrike" cap="none" dirty="0">
                <a:solidFill>
                  <a:schemeClr val="dk1"/>
                </a:solidFill>
                <a:latin typeface="Arial"/>
                <a:ea typeface="Arial"/>
                <a:cs typeface="Arial"/>
                <a:sym typeface="Arial"/>
              </a:rPr>
              <a:t>  Twin States will pursue</a:t>
            </a:r>
            <a:r>
              <a:rPr lang="en-US" sz="1800" b="0" dirty="0">
                <a:solidFill>
                  <a:schemeClr val="dk1"/>
                </a:solidFill>
                <a:latin typeface="Arial"/>
                <a:ea typeface="Arial"/>
                <a:cs typeface="Arial"/>
                <a:sym typeface="Arial"/>
              </a:rPr>
              <a:t> partnership with regional economic development agencies to help meet community needs and reinvestment opportunities</a:t>
            </a:r>
            <a:br>
              <a:rPr lang="en-US" sz="1800" b="0" dirty="0">
                <a:solidFill>
                  <a:schemeClr val="dk1"/>
                </a:solidFill>
                <a:latin typeface="Arial"/>
                <a:ea typeface="Arial"/>
                <a:cs typeface="Arial"/>
                <a:sym typeface="Arial"/>
              </a:rPr>
            </a:br>
            <a:endParaRPr sz="1000" b="0" dirty="0">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Job Creation</a:t>
            </a:r>
            <a:r>
              <a:rPr lang="en-US" sz="1800" b="1"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 Twin States has partnered with IBEW and local unions here in New Hampshire to ensure thousands of good paying jobs during construction and operations</a:t>
            </a:r>
            <a:br>
              <a:rPr lang="en-US" sz="1800" b="0" i="0" u="none" strike="noStrike" cap="none" dirty="0">
                <a:solidFill>
                  <a:schemeClr val="dk1"/>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Lower Energy Costs</a:t>
            </a:r>
            <a:r>
              <a:rPr lang="en-US" sz="1800" b="1"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Twin States will lower energy costs for New Hampshire residents and businesses</a:t>
            </a:r>
            <a:endParaRPr dirty="0"/>
          </a:p>
          <a:p>
            <a:pPr marL="0" marR="0" lvl="1" indent="0" algn="l" rtl="0">
              <a:spcBef>
                <a:spcPts val="600"/>
              </a:spcBef>
              <a:spcAft>
                <a:spcPts val="0"/>
              </a:spcAft>
              <a:buClr>
                <a:srgbClr val="00148C"/>
              </a:buClr>
              <a:buSzPts val="1000"/>
              <a:buFont typeface="Arial"/>
              <a:buNone/>
            </a:pPr>
            <a:endParaRPr sz="1000" b="0" i="0" u="none" strike="noStrike" cap="none" dirty="0">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Local Renewables</a:t>
            </a:r>
            <a:r>
              <a:rPr lang="en-US" sz="1800" b="1"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 Twin States will explore ways to enable new renewable power in NH’s North Country</a:t>
            </a:r>
            <a:br>
              <a:rPr lang="en-US" sz="1800" b="0" i="0" u="none" strike="noStrike" cap="none" dirty="0">
                <a:solidFill>
                  <a:schemeClr val="dk1"/>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Stakeholder Collaboration</a:t>
            </a:r>
            <a:r>
              <a:rPr lang="en-US" sz="1800" b="1"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 Twin States will partner with entities to ensure economic benefits, understand local environment needs, and stakeholder alignment</a:t>
            </a:r>
            <a:endParaRPr dirty="0"/>
          </a:p>
          <a:p>
            <a:pPr marL="536204" marR="0" lvl="2" indent="-176212" algn="l" rtl="0">
              <a:spcBef>
                <a:spcPts val="600"/>
              </a:spcBef>
              <a:spcAft>
                <a:spcPts val="0"/>
              </a:spcAft>
              <a:buClr>
                <a:srgbClr val="00148C"/>
              </a:buClr>
              <a:buSzPts val="1800"/>
              <a:buFont typeface="Noto Sans Symbols"/>
              <a:buChar char="▪"/>
            </a:pPr>
            <a:r>
              <a:rPr lang="en-US" sz="1800" b="0" i="0" u="none" strike="noStrike" cap="none" dirty="0">
                <a:solidFill>
                  <a:schemeClr val="dk1"/>
                </a:solidFill>
                <a:latin typeface="Arial"/>
                <a:ea typeface="Arial"/>
                <a:cs typeface="Arial"/>
                <a:sym typeface="Arial"/>
              </a:rPr>
              <a:t>Open discussions with local leaders and town managers to understand needs. </a:t>
            </a:r>
            <a:endParaRPr dirty="0"/>
          </a:p>
          <a:p>
            <a:pPr marL="536204" marR="0" lvl="2" indent="-176212" algn="l" rtl="0">
              <a:spcBef>
                <a:spcPts val="600"/>
              </a:spcBef>
              <a:spcAft>
                <a:spcPts val="0"/>
              </a:spcAft>
              <a:buClr>
                <a:srgbClr val="00148C"/>
              </a:buClr>
              <a:buSzPts val="1800"/>
              <a:buFont typeface="Noto Sans Symbols"/>
              <a:buChar char="▪"/>
            </a:pPr>
            <a:r>
              <a:rPr lang="en-US" sz="1800" b="0" i="0" u="none" strike="noStrike" cap="none" dirty="0">
                <a:solidFill>
                  <a:schemeClr val="dk1"/>
                </a:solidFill>
                <a:latin typeface="Arial"/>
                <a:ea typeface="Arial"/>
                <a:cs typeface="Arial"/>
                <a:sym typeface="Arial"/>
              </a:rPr>
              <a:t>Ongoing communication with federal delegation and state elected officials. </a:t>
            </a:r>
            <a:endParaRPr dirty="0"/>
          </a:p>
        </p:txBody>
      </p:sp>
      <p:pic>
        <p:nvPicPr>
          <p:cNvPr id="195" name="Google Shape;195;p15"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Benefits for all of New England</a:t>
            </a:r>
            <a:endParaRPr/>
          </a:p>
        </p:txBody>
      </p:sp>
      <p:sp>
        <p:nvSpPr>
          <p:cNvPr id="201" name="Google Shape;201;p16"/>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1" indent="-176213" algn="l" rtl="0">
              <a:spcBef>
                <a:spcPts val="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Lower Energy Costs</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Twin States will deliver billions of dollars of savings for customers across New England over the first 15 years alone</a:t>
            </a:r>
            <a:br>
              <a:rPr lang="en-US" sz="18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Drive New England’s Clean Energy Economy</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As a bi-directional line, Twin States will provide the opportunity for clean energy generators across New England to export their surplus energy when it’s not needed here, providing critical new markets, particularly for offshore wind projects in the region. </a:t>
            </a:r>
            <a:br>
              <a:rPr lang="en-US" sz="1800" b="0" i="0" u="none" strike="noStrike" cap="none">
                <a:solidFill>
                  <a:schemeClr val="dk1"/>
                </a:solidFill>
                <a:latin typeface="Arial"/>
                <a:ea typeface="Arial"/>
                <a:cs typeface="Arial"/>
                <a:sym typeface="Arial"/>
              </a:rPr>
            </a:br>
            <a:endParaRPr sz="1000" b="1" i="0" u="sng" strike="noStrike" cap="none">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Reinvestment in EJ Communities</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Twin States has partnered with Citizens Energy, a Boston-based nonprofit, that will reinvest its profits of over $100 million back to low-income families across the region. We are exploring opportunities to support workforce development, weatherization, and other community priorities.</a:t>
            </a:r>
            <a:endParaRPr/>
          </a:p>
          <a:p>
            <a:pPr marL="0" marR="0" lvl="1" indent="0" algn="l" rtl="0">
              <a:spcBef>
                <a:spcPts val="600"/>
              </a:spcBef>
              <a:spcAft>
                <a:spcPts val="0"/>
              </a:spcAft>
              <a:buClr>
                <a:srgbClr val="00148C"/>
              </a:buClr>
              <a:buSzPts val="1800"/>
              <a:buFont typeface="Arial"/>
              <a:buNone/>
            </a:pPr>
            <a:endParaRPr sz="1800" b="1" i="0" u="sng" strike="noStrike" cap="none">
              <a:solidFill>
                <a:schemeClr val="dk1"/>
              </a:solidFill>
              <a:latin typeface="Arial"/>
              <a:ea typeface="Arial"/>
              <a:cs typeface="Arial"/>
              <a:sym typeface="Arial"/>
            </a:endParaRPr>
          </a:p>
          <a:p>
            <a:pPr marL="176213" marR="0" lvl="1" indent="-176213" algn="l" rtl="0">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Cleaner Environment:</a:t>
            </a:r>
            <a:r>
              <a:rPr lang="en-US" sz="1800" b="0" i="0" u="none" strike="noStrike" cap="none">
                <a:solidFill>
                  <a:schemeClr val="dk1"/>
                </a:solidFill>
                <a:latin typeface="Arial"/>
                <a:ea typeface="Arial"/>
                <a:cs typeface="Arial"/>
                <a:sym typeface="Arial"/>
              </a:rPr>
              <a:t> Twin States will reduce GHG emissions from New England power producers by up to 4 million metric tons per year</a:t>
            </a:r>
            <a:endParaRPr/>
          </a:p>
        </p:txBody>
      </p:sp>
      <p:pic>
        <p:nvPicPr>
          <p:cNvPr id="202" name="Google Shape;202;p16"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theme/theme1.xml><?xml version="1.0" encoding="utf-8"?>
<a:theme xmlns:a="http://schemas.openxmlformats.org/drawingml/2006/main" name="US NG_2018 PPT_EnergyLines Template  4x3">
  <a:themeElements>
    <a:clrScheme name="Custom 7">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1226</Words>
  <Application>Microsoft Macintosh PowerPoint</Application>
  <PresentationFormat>Widescreen</PresentationFormat>
  <Paragraphs>90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Noto Sans Symbols</vt:lpstr>
      <vt:lpstr>US NG_2018 PPT_EnergyLines Template  4x3</vt:lpstr>
      <vt:lpstr>Project Briefing – Groton, NH</vt:lpstr>
      <vt:lpstr>How New England generates power today, and in the future</vt:lpstr>
      <vt:lpstr>The obstacles to a clean energy future</vt:lpstr>
      <vt:lpstr>Meeting the challenge</vt:lpstr>
      <vt:lpstr>DOE Transmission Facilitation Program</vt:lpstr>
      <vt:lpstr>Twin States Clean Energy Link – A Ready Path to a Clean Energy Future</vt:lpstr>
      <vt:lpstr>International Border Crossing, VT &amp; Northern NH</vt:lpstr>
      <vt:lpstr>Benefits for Host Communities &amp; States</vt:lpstr>
      <vt:lpstr>Benefits for all of New England</vt:lpstr>
      <vt:lpstr>Twin States in Groton</vt:lpstr>
      <vt:lpstr>Twin States in Groton</vt:lpstr>
      <vt:lpstr>Twin States in Groton (Minimal Change / No Expansion)</vt:lpstr>
      <vt:lpstr>Our Community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Briefing – Dalton, NH</dc:title>
  <dc:creator>Modeas, Lexie</dc:creator>
  <cp:lastModifiedBy>Sean Downey</cp:lastModifiedBy>
  <cp:revision>4</cp:revision>
  <dcterms:created xsi:type="dcterms:W3CDTF">2022-09-01T17:49:46Z</dcterms:created>
  <dcterms:modified xsi:type="dcterms:W3CDTF">2023-05-16T14:14:19Z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0x0101007A959F4F05A98E4BBCDF988BE5141DF4</vt:lpwstr>
  </property>
  <property fmtid="{D5CDD505-2E9C-101B-9397-08002B2CF9AE}" pid="3" name="MediaServiceImageTags">
    <vt:lpwstr/>
  </property>
</Properties>
</file>